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6" r:id="rId2"/>
    <p:sldId id="336" r:id="rId3"/>
    <p:sldId id="362" r:id="rId4"/>
    <p:sldId id="339" r:id="rId5"/>
    <p:sldId id="365" r:id="rId6"/>
    <p:sldId id="364" r:id="rId7"/>
    <p:sldId id="366" r:id="rId8"/>
    <p:sldId id="345" r:id="rId9"/>
    <p:sldId id="270" r:id="rId10"/>
    <p:sldId id="346" r:id="rId11"/>
    <p:sldId id="331" r:id="rId12"/>
    <p:sldId id="347" r:id="rId13"/>
    <p:sldId id="344" r:id="rId14"/>
    <p:sldId id="348" r:id="rId15"/>
    <p:sldId id="349" r:id="rId16"/>
    <p:sldId id="351" r:id="rId17"/>
    <p:sldId id="333" r:id="rId18"/>
    <p:sldId id="332" r:id="rId19"/>
    <p:sldId id="352" r:id="rId20"/>
    <p:sldId id="354" r:id="rId21"/>
    <p:sldId id="355" r:id="rId22"/>
    <p:sldId id="369" r:id="rId23"/>
    <p:sldId id="368" r:id="rId24"/>
    <p:sldId id="356" r:id="rId25"/>
    <p:sldId id="353" r:id="rId26"/>
    <p:sldId id="359" r:id="rId27"/>
    <p:sldId id="272" r:id="rId28"/>
    <p:sldId id="361" r:id="rId29"/>
    <p:sldId id="370" r:id="rId30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Cera Pro" panose="00000400000000000000" pitchFamily="50" charset="0"/>
      <p:regular r:id="rId40"/>
      <p:bold r:id="rId41"/>
      <p:italic r:id="rId42"/>
      <p:boldItalic r:id="rId43"/>
    </p:embeddedFont>
    <p:embeddedFont>
      <p:font typeface="Helvetica" panose="020B0604020202020204" pitchFamily="34" charset="0"/>
      <p:regular r:id="rId44"/>
      <p:bold r:id="rId45"/>
      <p:italic r:id="rId46"/>
      <p:boldItalic r:id="rId47"/>
    </p:embeddedFont>
    <p:embeddedFont>
      <p:font typeface="Montserrat Light" panose="00000400000000000000" pitchFamily="2" charset="0"/>
      <p:regular r:id="rId48"/>
      <p:italic r:id="rId49"/>
    </p:embeddedFont>
    <p:embeddedFont>
      <p:font typeface="Montserrat Medium" panose="00000600000000000000" pitchFamily="2" charset="0"/>
      <p:regular r:id="rId50"/>
      <p:italic r:id="rId51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E1F9"/>
    <a:srgbClr val="7DD4F7"/>
    <a:srgbClr val="0D9DD6"/>
    <a:srgbClr val="9CCC43"/>
    <a:srgbClr val="FAEAB8"/>
    <a:srgbClr val="323482"/>
    <a:srgbClr val="B5CD85"/>
    <a:srgbClr val="A5C26A"/>
    <a:srgbClr val="4F6228"/>
    <a:srgbClr val="DB2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3581" autoAdjust="0"/>
  </p:normalViewPr>
  <p:slideViewPr>
    <p:cSldViewPr>
      <p:cViewPr varScale="1">
        <p:scale>
          <a:sx n="114" d="100"/>
          <a:sy n="114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13836-067F-4631-B493-75FDB4337234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FFE82-5D66-4792-8E32-CD216C756E2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146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903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7730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114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6779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1435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4292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8951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8495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463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552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832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29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852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552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1598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625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FFE82-5D66-4792-8E32-CD216C756E2D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461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18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643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567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153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247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325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097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834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431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337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633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368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8.png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83.svg"/><Relationship Id="rId17" Type="http://schemas.openxmlformats.org/officeDocument/2006/relationships/image" Target="../media/image88.png"/><Relationship Id="rId2" Type="http://schemas.openxmlformats.org/officeDocument/2006/relationships/image" Target="../media/image25.jpe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82.png"/><Relationship Id="rId5" Type="http://schemas.openxmlformats.org/officeDocument/2006/relationships/image" Target="../media/image19.jpeg"/><Relationship Id="rId15" Type="http://schemas.openxmlformats.org/officeDocument/2006/relationships/image" Target="../media/image86.png"/><Relationship Id="rId10" Type="http://schemas.openxmlformats.org/officeDocument/2006/relationships/image" Target="../media/image26.jpeg"/><Relationship Id="rId19" Type="http://schemas.openxmlformats.org/officeDocument/2006/relationships/image" Target="../media/image90.png"/><Relationship Id="rId4" Type="http://schemas.openxmlformats.org/officeDocument/2006/relationships/image" Target="../media/image22.jpeg"/><Relationship Id="rId9" Type="http://schemas.openxmlformats.org/officeDocument/2006/relationships/image" Target="../media/image24.jpe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03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jp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image" Target="../media/image137.jpg"/><Relationship Id="rId16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Relationship Id="rId14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39.emf"/><Relationship Id="rId3" Type="http://schemas.openxmlformats.org/officeDocument/2006/relationships/image" Target="../media/image19.jpeg"/><Relationship Id="rId21" Type="http://schemas.openxmlformats.org/officeDocument/2006/relationships/oleObject" Target="../embeddings/oleObject3.bin"/><Relationship Id="rId34" Type="http://schemas.openxmlformats.org/officeDocument/2006/relationships/image" Target="../media/image43.emf"/><Relationship Id="rId7" Type="http://schemas.openxmlformats.org/officeDocument/2006/relationships/image" Target="../media/image23.jpe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oleObject" Target="../embeddings/oleObject5.bin"/><Relationship Id="rId33" Type="http://schemas.openxmlformats.org/officeDocument/2006/relationships/oleObject" Target="../embeddings/oleObject9.bin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24" Type="http://schemas.openxmlformats.org/officeDocument/2006/relationships/image" Target="../media/image38.emf"/><Relationship Id="rId32" Type="http://schemas.openxmlformats.org/officeDocument/2006/relationships/image" Target="../media/image42.emf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40.emf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31" Type="http://schemas.openxmlformats.org/officeDocument/2006/relationships/oleObject" Target="../embeddings/oleObject8.bin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7.emf"/><Relationship Id="rId27" Type="http://schemas.openxmlformats.org/officeDocument/2006/relationships/oleObject" Target="../embeddings/oleObject6.bin"/><Relationship Id="rId30" Type="http://schemas.openxmlformats.org/officeDocument/2006/relationships/image" Target="../media/image41.emf"/><Relationship Id="rId35" Type="http://schemas.openxmlformats.org/officeDocument/2006/relationships/oleObject" Target="../embeddings/oleObject10.bin"/><Relationship Id="rId8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4DF79E-79C4-4BEC-9222-AB53B95EC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2505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23482">
                  <a:alpha val="75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57198B-C121-448D-828F-04CD84798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20888"/>
            <a:ext cx="5638811" cy="19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41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35993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5" name="6 Marcador de texto"/>
          <p:cNvSpPr txBox="1">
            <a:spLocks/>
          </p:cNvSpPr>
          <p:nvPr/>
        </p:nvSpPr>
        <p:spPr>
          <a:xfrm>
            <a:off x="4572000" y="989665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359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NITRORGÁNIC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548680"/>
            <a:ext cx="658858" cy="467870"/>
          </a:xfrm>
          <a:prstGeom prst="rect">
            <a:avLst/>
          </a:prstGeom>
        </p:spPr>
      </p:pic>
      <p:sp>
        <p:nvSpPr>
          <p:cNvPr id="22" name="6 Marcador de texto">
            <a:extLst>
              <a:ext uri="{FF2B5EF4-FFF2-40B4-BE49-F238E27FC236}">
                <a16:creationId xmlns:a16="http://schemas.microsoft.com/office/drawing/2014/main" id="{29109239-015E-48AB-B98F-491AE49075B6}"/>
              </a:ext>
            </a:extLst>
          </p:cNvPr>
          <p:cNvSpPr txBox="1">
            <a:spLocks/>
          </p:cNvSpPr>
          <p:nvPr/>
        </p:nvSpPr>
        <p:spPr>
          <a:xfrm>
            <a:off x="4603968" y="4435742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000"/>
              </a:lnSpc>
              <a:spcBef>
                <a:spcPts val="0"/>
              </a:spcBef>
              <a:buNone/>
            </a:pPr>
            <a:r>
              <a:rPr lang="es-CO" sz="1100" b="1" dirty="0">
                <a:solidFill>
                  <a:srgbClr val="359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ORGÁNICO MAYACERT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359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11974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585BB9E-0A19-4DBD-93CA-CF8EB272A5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250" y="5013176"/>
            <a:ext cx="443584" cy="53949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4C5B67B-A2E6-4532-A769-5DA3915DFD50}"/>
              </a:ext>
            </a:extLst>
          </p:cNvPr>
          <p:cNvSpPr/>
          <p:nvPr/>
        </p:nvSpPr>
        <p:spPr>
          <a:xfrm>
            <a:off x="841537" y="5536919"/>
            <a:ext cx="1365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Ayuda en la síntesis de proteínas.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CFD438D-8BE0-424B-8329-D82C14BB03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750" y="5082548"/>
            <a:ext cx="570107" cy="42441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D36D8FD-4253-47DA-98F7-ADBF1A6F9C98}"/>
              </a:ext>
            </a:extLst>
          </p:cNvPr>
          <p:cNvSpPr/>
          <p:nvPr/>
        </p:nvSpPr>
        <p:spPr>
          <a:xfrm>
            <a:off x="2403046" y="5536919"/>
            <a:ext cx="1365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Promueve la actividad biológica en el suelo.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0F68107-81AE-41F3-9E4E-1C8E26B0A01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774" y="5013176"/>
            <a:ext cx="458572" cy="53949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6776EA1C-350A-4E43-820A-482A53EAC264}"/>
              </a:ext>
            </a:extLst>
          </p:cNvPr>
          <p:cNvSpPr/>
          <p:nvPr/>
        </p:nvSpPr>
        <p:spPr>
          <a:xfrm>
            <a:off x="3964555" y="5536919"/>
            <a:ext cx="1365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Enriquece el suelo con carbono.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179826D-93FE-4946-AAC1-6779F3E4A0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2963" y="5013176"/>
            <a:ext cx="231212" cy="539497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CD1434D0-9C46-4488-A887-5F4DFB7734FE}"/>
              </a:ext>
            </a:extLst>
          </p:cNvPr>
          <p:cNvSpPr/>
          <p:nvPr/>
        </p:nvSpPr>
        <p:spPr>
          <a:xfrm>
            <a:off x="5526064" y="5536919"/>
            <a:ext cx="1365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Produce alimentos con calidad biológica.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80B8ED4-775F-4FEF-8ADF-B7C2CDB9B25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8855" y="5026770"/>
            <a:ext cx="442446" cy="512308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8CD819DB-733D-42CD-B002-A970C71E4345}"/>
              </a:ext>
            </a:extLst>
          </p:cNvPr>
          <p:cNvSpPr/>
          <p:nvPr/>
        </p:nvSpPr>
        <p:spPr>
          <a:xfrm>
            <a:off x="7087573" y="5536919"/>
            <a:ext cx="1365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 contamina cuerpos de agua.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Tabla 37">
            <a:extLst>
              <a:ext uri="{FF2B5EF4-FFF2-40B4-BE49-F238E27FC236}">
                <a16:creationId xmlns:a16="http://schemas.microsoft.com/office/drawing/2014/main" id="{BAE29E48-3808-484D-85E4-2B85C31DC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435073"/>
              </p:ext>
            </p:extLst>
          </p:nvPr>
        </p:nvGraphicFramePr>
        <p:xfrm>
          <a:off x="4694908" y="1628800"/>
          <a:ext cx="4020996" cy="2739840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978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3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3599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359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total (N)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4,66 %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Fósforo total (P</a:t>
                      </a:r>
                      <a:r>
                        <a:rPr lang="es-ES" sz="16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r>
                        <a:rPr lang="es-ES" sz="16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3,05 %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Potasio total (K</a:t>
                      </a:r>
                      <a:r>
                        <a:rPr lang="es-ES" sz="1600" b="0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3,02 %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Azufre (S)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3,00 %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Calcio total (CaO)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13,03 %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Silicio total (SiO2)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16,74 %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Carbono orgánico oxidable (CO)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20,13 %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D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total (N)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4,66 %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4E0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98872A08-7209-456A-9EF9-7936A7F74B43}"/>
              </a:ext>
            </a:extLst>
          </p:cNvPr>
          <p:cNvSpPr txBox="1">
            <a:spLocks/>
          </p:cNvSpPr>
          <p:nvPr/>
        </p:nvSpPr>
        <p:spPr>
          <a:xfrm>
            <a:off x="4176038" y="1268760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35993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“Nitrógeno orgánico, desde el núcleo”</a:t>
            </a:r>
            <a:endParaRPr lang="es-CO" sz="1600" b="1" i="1" dirty="0">
              <a:solidFill>
                <a:srgbClr val="35993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2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2B5463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056209"/>
              </p:ext>
            </p:extLst>
          </p:nvPr>
        </p:nvGraphicFramePr>
        <p:xfrm>
          <a:off x="4603968" y="1713576"/>
          <a:ext cx="3896141" cy="257110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88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COMPONENTE NUTRICIONAL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2B54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2B5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Potasio soluble en agua (K</a:t>
                      </a:r>
                      <a:r>
                        <a:rPr lang="es-ES" sz="18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BA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3 %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BA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Calcio total (</a:t>
                      </a:r>
                      <a:r>
                        <a:rPr lang="es-ES" sz="18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ACD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1.5 %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A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Azufre total (S)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BA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20.5 %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BA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Magnesio total (</a:t>
                      </a:r>
                      <a:r>
                        <a:rPr lang="es-ES" sz="18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MgO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ACD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25 %</a:t>
                      </a:r>
                      <a:endParaRPr lang="es-CO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A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Silicio (SiO</a:t>
                      </a:r>
                      <a:r>
                        <a:rPr lang="es-ES" sz="18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BA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16.7 %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BA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011" y="5055699"/>
            <a:ext cx="446480" cy="539497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906837" y="5579442"/>
            <a:ext cx="26571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Promueve y estabiliza el metabolismo celular aumentando el crecimiento de los cultivos.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977" y="5128982"/>
            <a:ext cx="415513" cy="392930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3661653" y="5579442"/>
            <a:ext cx="2592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El silicio que contiene está indicado para neutralizar la toxicidad del aluminio en suelos ácidos.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882" y="5082946"/>
            <a:ext cx="440507" cy="485002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6325824" y="5579442"/>
            <a:ext cx="2278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Aporta magnesio y azufre esenciales para la formación de clorofila.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6 Marcador de texto">
            <a:extLst>
              <a:ext uri="{FF2B5EF4-FFF2-40B4-BE49-F238E27FC236}">
                <a16:creationId xmlns:a16="http://schemas.microsoft.com/office/drawing/2014/main" id="{D23DE371-66C8-4547-B824-3271123E9E43}"/>
              </a:ext>
            </a:extLst>
          </p:cNvPr>
          <p:cNvSpPr txBox="1">
            <a:spLocks/>
          </p:cNvSpPr>
          <p:nvPr/>
        </p:nvSpPr>
        <p:spPr>
          <a:xfrm>
            <a:off x="4603968" y="4381406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000"/>
              </a:lnSpc>
              <a:spcBef>
                <a:spcPts val="0"/>
              </a:spcBef>
              <a:buNone/>
            </a:pPr>
            <a:r>
              <a:rPr lang="es-CO" sz="1100" b="1" dirty="0">
                <a:solidFill>
                  <a:srgbClr val="2B5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ORGÁNICO MAYACERT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2B5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11556</a:t>
            </a:r>
          </a:p>
        </p:txBody>
      </p:sp>
      <p:sp>
        <p:nvSpPr>
          <p:cNvPr id="17" name="6 Marcador de texto">
            <a:extLst>
              <a:ext uri="{FF2B5EF4-FFF2-40B4-BE49-F238E27FC236}">
                <a16:creationId xmlns:a16="http://schemas.microsoft.com/office/drawing/2014/main" id="{B7942E27-2D84-4F78-8A5A-7C41FC1FA307}"/>
              </a:ext>
            </a:extLst>
          </p:cNvPr>
          <p:cNvSpPr txBox="1">
            <a:spLocks/>
          </p:cNvSpPr>
          <p:nvPr/>
        </p:nvSpPr>
        <p:spPr>
          <a:xfrm>
            <a:off x="4624029" y="4569906"/>
            <a:ext cx="1152128" cy="2585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spcBef>
                <a:spcPts val="0"/>
              </a:spcBef>
              <a:buNone/>
            </a:pPr>
            <a:endParaRPr lang="es-CO" sz="1200" dirty="0">
              <a:solidFill>
                <a:srgbClr val="2B54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6 Marcador de texto">
            <a:extLst>
              <a:ext uri="{FF2B5EF4-FFF2-40B4-BE49-F238E27FC236}">
                <a16:creationId xmlns:a16="http://schemas.microsoft.com/office/drawing/2014/main" id="{59910CBD-CA25-40F5-B244-B5C5DFD39A2A}"/>
              </a:ext>
            </a:extLst>
          </p:cNvPr>
          <p:cNvSpPr txBox="1">
            <a:spLocks/>
          </p:cNvSpPr>
          <p:nvPr/>
        </p:nvSpPr>
        <p:spPr>
          <a:xfrm>
            <a:off x="4572000" y="1062717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2B5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MAGNERITA-K-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1EB42D7-816B-49EE-BB23-62A9E294E7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638034"/>
            <a:ext cx="658858" cy="467870"/>
          </a:xfrm>
          <a:prstGeom prst="rect">
            <a:avLst/>
          </a:prstGeom>
        </p:spPr>
      </p:pic>
      <p:sp>
        <p:nvSpPr>
          <p:cNvPr id="24" name="6 Marcador de texto">
            <a:extLst>
              <a:ext uri="{FF2B5EF4-FFF2-40B4-BE49-F238E27FC236}">
                <a16:creationId xmlns:a16="http://schemas.microsoft.com/office/drawing/2014/main" id="{3468BB1B-23AC-4EE3-A794-E0B567BFB62C}"/>
              </a:ext>
            </a:extLst>
          </p:cNvPr>
          <p:cNvSpPr txBox="1">
            <a:spLocks/>
          </p:cNvSpPr>
          <p:nvPr/>
        </p:nvSpPr>
        <p:spPr>
          <a:xfrm>
            <a:off x="4176038" y="1348658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2B546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“Más fotosíntesis, Mas resistencia, Más producción”</a:t>
            </a:r>
            <a:endParaRPr lang="es-CO" sz="1600" b="1" i="1" dirty="0">
              <a:solidFill>
                <a:srgbClr val="2B546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7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767678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767678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53780"/>
              </p:ext>
            </p:extLst>
          </p:nvPr>
        </p:nvGraphicFramePr>
        <p:xfrm>
          <a:off x="4609321" y="1789997"/>
          <a:ext cx="3896141" cy="2142590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88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COMPONENTE NUTRICIONAL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7676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7676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7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Potasio soluble en agua (K2O)</a:t>
                      </a:r>
                      <a:endParaRPr lang="es-CO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BBB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3.04%</a:t>
                      </a:r>
                      <a:endParaRPr lang="es-CO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BB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7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Calcio total (</a:t>
                      </a:r>
                      <a:r>
                        <a:rPr lang="es-ES" sz="17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s-ES" sz="17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CO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4D4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26.00%</a:t>
                      </a:r>
                      <a:endParaRPr lang="es-CO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4D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7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Azufre total (S)</a:t>
                      </a:r>
                      <a:endParaRPr lang="es-CO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BBB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15.00%</a:t>
                      </a:r>
                      <a:endParaRPr lang="es-CO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BB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7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Silicio (SiO2)</a:t>
                      </a:r>
                      <a:endParaRPr lang="es-CO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4D4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33.55%</a:t>
                      </a:r>
                      <a:endParaRPr lang="es-CO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4D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967" y="5101499"/>
            <a:ext cx="583624" cy="46800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11561" y="5579442"/>
            <a:ext cx="2808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El calcio ayuda en la agregación de los suelos y en el desplazamiento de los H+ que lo acidifican.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10" y="5112414"/>
            <a:ext cx="429334" cy="446170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3462075" y="5579442"/>
            <a:ext cx="273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Neutraliza el aluminio tóxico que impide la nutrición de la planta en suelos con pH menores de 5.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338" y="5085184"/>
            <a:ext cx="480315" cy="468000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6372480" y="5579442"/>
            <a:ext cx="252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Fortalece la pared celular, disminuyendo daños por insectos, hongos, heladas y vientos.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6 Marcador de texto"/>
          <p:cNvSpPr txBox="1">
            <a:spLocks/>
          </p:cNvSpPr>
          <p:nvPr/>
        </p:nvSpPr>
        <p:spPr>
          <a:xfrm>
            <a:off x="4572000" y="1103828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7676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SULFACAL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692696"/>
            <a:ext cx="658858" cy="467870"/>
          </a:xfrm>
          <a:prstGeom prst="rect">
            <a:avLst/>
          </a:prstGeom>
        </p:spPr>
      </p:pic>
      <p:sp>
        <p:nvSpPr>
          <p:cNvPr id="22" name="6 Marcador de texto">
            <a:extLst>
              <a:ext uri="{FF2B5EF4-FFF2-40B4-BE49-F238E27FC236}">
                <a16:creationId xmlns:a16="http://schemas.microsoft.com/office/drawing/2014/main" id="{29109239-015E-48AB-B98F-491AE49075B6}"/>
              </a:ext>
            </a:extLst>
          </p:cNvPr>
          <p:cNvSpPr txBox="1">
            <a:spLocks/>
          </p:cNvSpPr>
          <p:nvPr/>
        </p:nvSpPr>
        <p:spPr>
          <a:xfrm>
            <a:off x="4603968" y="4093374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000"/>
              </a:lnSpc>
              <a:spcBef>
                <a:spcPts val="0"/>
              </a:spcBef>
              <a:buNone/>
            </a:pPr>
            <a:r>
              <a:rPr lang="es-CO" sz="1100" b="1" dirty="0">
                <a:solidFill>
                  <a:srgbClr val="7676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ORGÁNICO MAYACERT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7676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11440</a:t>
            </a:r>
          </a:p>
        </p:txBody>
      </p:sp>
      <p:sp>
        <p:nvSpPr>
          <p:cNvPr id="16" name="6 Marcador de texto">
            <a:extLst>
              <a:ext uri="{FF2B5EF4-FFF2-40B4-BE49-F238E27FC236}">
                <a16:creationId xmlns:a16="http://schemas.microsoft.com/office/drawing/2014/main" id="{A820899D-D443-44DD-ACBE-D68CBDA5109F}"/>
              </a:ext>
            </a:extLst>
          </p:cNvPr>
          <p:cNvSpPr txBox="1">
            <a:spLocks/>
          </p:cNvSpPr>
          <p:nvPr/>
        </p:nvSpPr>
        <p:spPr>
          <a:xfrm>
            <a:off x="4176038" y="1395707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76767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“Acondicionador y nutriente”</a:t>
            </a:r>
            <a:endParaRPr lang="es-CO" sz="1600" b="1" i="1" dirty="0">
              <a:solidFill>
                <a:srgbClr val="76767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1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32005"/>
              </p:ext>
            </p:extLst>
          </p:nvPr>
        </p:nvGraphicFramePr>
        <p:xfrm>
          <a:off x="4572000" y="1689814"/>
          <a:ext cx="3970784" cy="274659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071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COMPONENTE NUTRICIONAL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EBF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EBF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</a:rPr>
                        <a:t>Potasio soluble en agua (K</a:t>
                      </a:r>
                      <a:r>
                        <a:rPr lang="es-ES" sz="1800" b="0" baseline="-25000" dirty="0">
                          <a:effectLst/>
                        </a:rPr>
                        <a:t>2</a:t>
                      </a:r>
                      <a:r>
                        <a:rPr lang="es-ES" sz="1800" b="0" dirty="0">
                          <a:effectLst/>
                        </a:rPr>
                        <a:t>O)</a:t>
                      </a:r>
                      <a:endParaRPr lang="es-CO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5D77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3 %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5D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</a:rPr>
                        <a:t>Calcio total (</a:t>
                      </a:r>
                      <a:r>
                        <a:rPr lang="es-ES" sz="1800" b="0" dirty="0" err="1">
                          <a:effectLst/>
                        </a:rPr>
                        <a:t>CaO</a:t>
                      </a:r>
                      <a:r>
                        <a:rPr lang="es-ES" sz="1800" b="0" dirty="0">
                          <a:effectLst/>
                        </a:rPr>
                        <a:t>)</a:t>
                      </a:r>
                      <a:endParaRPr lang="es-CO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AEAB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4 %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AE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</a:rPr>
                        <a:t>Magnesio total (</a:t>
                      </a:r>
                      <a:r>
                        <a:rPr lang="es-ES" sz="1800" b="0" dirty="0" err="1">
                          <a:effectLst/>
                        </a:rPr>
                        <a:t>MgO</a:t>
                      </a:r>
                      <a:r>
                        <a:rPr lang="es-ES" sz="1800" b="0" dirty="0">
                          <a:effectLst/>
                        </a:rPr>
                        <a:t>)</a:t>
                      </a:r>
                      <a:endParaRPr lang="es-CO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67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2,52 %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</a:rPr>
                        <a:t>Azufre total (S)</a:t>
                      </a:r>
                      <a:endParaRPr lang="es-CO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AEAB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1,14 %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AE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</a:rPr>
                        <a:t>Silicio (SiO</a:t>
                      </a:r>
                      <a:r>
                        <a:rPr lang="es-ES" sz="1800" b="0" baseline="-25000" dirty="0">
                          <a:effectLst/>
                        </a:rPr>
                        <a:t>2</a:t>
                      </a:r>
                      <a:r>
                        <a:rPr lang="es-ES" sz="1800" b="0" dirty="0">
                          <a:effectLst/>
                        </a:rPr>
                        <a:t>)</a:t>
                      </a:r>
                      <a:endParaRPr lang="es-CO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5D77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58,67 %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5D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6 Marcador de texto"/>
          <p:cNvSpPr txBox="1">
            <a:spLocks/>
          </p:cNvSpPr>
          <p:nvPr/>
        </p:nvSpPr>
        <p:spPr>
          <a:xfrm>
            <a:off x="4572000" y="989665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10A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ORGANIGRÁN SILICIO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958" y="5013176"/>
            <a:ext cx="582169" cy="5394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41537" y="5536919"/>
            <a:ext cx="1365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Disminuye la transpiración de la planta.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795" y="5013176"/>
            <a:ext cx="415513" cy="539497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403046" y="5536919"/>
            <a:ext cx="1365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Potencia la resistencia a sequías y heladas.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076" y="5013176"/>
            <a:ext cx="507968" cy="53949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3964555" y="5536919"/>
            <a:ext cx="1365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Mejora el contenido de la clorofila.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885" y="5013176"/>
            <a:ext cx="399368" cy="539497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526064" y="5536919"/>
            <a:ext cx="1365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Aumenta la tolerancia a las sales.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994" y="5026770"/>
            <a:ext cx="582169" cy="512308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7087573" y="5536919"/>
            <a:ext cx="1365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Ayuda en la síntesis de lignina.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548680"/>
            <a:ext cx="658858" cy="4678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Rectángulo 4">
            <a:extLst>
              <a:ext uri="{FF2B5EF4-FFF2-40B4-BE49-F238E27FC236}">
                <a16:creationId xmlns:a16="http://schemas.microsoft.com/office/drawing/2014/main" id="{30E4B8C1-E8B1-4D22-B106-857B83CF4190}"/>
              </a:ext>
            </a:extLst>
          </p:cNvPr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FCC917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32A8E288-EFB1-41B6-9D55-F0F3259C96A6}"/>
              </a:ext>
            </a:extLst>
          </p:cNvPr>
          <p:cNvSpPr txBox="1">
            <a:spLocks/>
          </p:cNvSpPr>
          <p:nvPr/>
        </p:nvSpPr>
        <p:spPr>
          <a:xfrm>
            <a:off x="4603968" y="4499664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10A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10350</a:t>
            </a:r>
          </a:p>
        </p:txBody>
      </p:sp>
      <p:sp>
        <p:nvSpPr>
          <p:cNvPr id="22" name="6 Marcador de texto">
            <a:extLst>
              <a:ext uri="{FF2B5EF4-FFF2-40B4-BE49-F238E27FC236}">
                <a16:creationId xmlns:a16="http://schemas.microsoft.com/office/drawing/2014/main" id="{8FD32D90-9481-423D-B4CE-D8588BCA186C}"/>
              </a:ext>
            </a:extLst>
          </p:cNvPr>
          <p:cNvSpPr txBox="1">
            <a:spLocks/>
          </p:cNvSpPr>
          <p:nvPr/>
        </p:nvSpPr>
        <p:spPr>
          <a:xfrm>
            <a:off x="4176038" y="1296581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10AA6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“Estructura y Resistencia”</a:t>
            </a:r>
            <a:endParaRPr lang="es-CO" sz="1600" b="1" i="1" dirty="0">
              <a:solidFill>
                <a:srgbClr val="10AA6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86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661369"/>
              </p:ext>
            </p:extLst>
          </p:nvPr>
        </p:nvGraphicFramePr>
        <p:xfrm>
          <a:off x="4572000" y="1690516"/>
          <a:ext cx="3970784" cy="274659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071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COMPONENTE NUTRICIONAL</a:t>
                      </a:r>
                      <a:endParaRPr lang="es-CO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80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CO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80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Potasio total (K2O)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77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3,00 %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Boro total (B)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AB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10,00 %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Calcio total (Ca)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67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10,90 %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Silicio total (SiO2)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AB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32,00 %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Carbono Orgánico Oxidable (COO)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77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6,23 %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6 Marcador de texto"/>
          <p:cNvSpPr txBox="1">
            <a:spLocks/>
          </p:cNvSpPr>
          <p:nvPr/>
        </p:nvSpPr>
        <p:spPr>
          <a:xfrm>
            <a:off x="4572000" y="925694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E78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ORGANIGRÁN BORO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621" y="5013176"/>
            <a:ext cx="511830" cy="5394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41536" y="5536919"/>
            <a:ext cx="183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Ayuda a la óptima circulación de azúcares en la planta.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038" y="5060740"/>
            <a:ext cx="415513" cy="44436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877795" y="5536919"/>
            <a:ext cx="216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Mejora la floración y fructificación en cultivos de uva, soya, frijol y aguacate.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7795" y="5013176"/>
            <a:ext cx="458880" cy="53949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5238054" y="5536919"/>
            <a:ext cx="136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Aporta al crecimiento de tallo y raíces.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5059" y="5013176"/>
            <a:ext cx="321517" cy="539497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6806313" y="5536919"/>
            <a:ext cx="16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Aumenta la germinación y el estiramiento del tubo polínico.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484709"/>
            <a:ext cx="658858" cy="4678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ángulo 4">
            <a:extLst>
              <a:ext uri="{FF2B5EF4-FFF2-40B4-BE49-F238E27FC236}">
                <a16:creationId xmlns:a16="http://schemas.microsoft.com/office/drawing/2014/main" id="{D6015482-ACC1-4590-9173-5AB98AB8CDF0}"/>
              </a:ext>
            </a:extLst>
          </p:cNvPr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E78028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E78028"/>
              </a:solidFill>
            </a:endParaRPr>
          </a:p>
        </p:txBody>
      </p:sp>
      <p:sp>
        <p:nvSpPr>
          <p:cNvPr id="20" name="6 Marcador de texto">
            <a:extLst>
              <a:ext uri="{FF2B5EF4-FFF2-40B4-BE49-F238E27FC236}">
                <a16:creationId xmlns:a16="http://schemas.microsoft.com/office/drawing/2014/main" id="{D5260188-97D7-4FCD-8D06-8B9236F1B1D9}"/>
              </a:ext>
            </a:extLst>
          </p:cNvPr>
          <p:cNvSpPr txBox="1">
            <a:spLocks/>
          </p:cNvSpPr>
          <p:nvPr/>
        </p:nvSpPr>
        <p:spPr>
          <a:xfrm>
            <a:off x="4176038" y="1213054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E780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“Para Mayor Cuajado”</a:t>
            </a:r>
            <a:endParaRPr lang="es-CO" sz="1600" b="1" i="1" dirty="0">
              <a:solidFill>
                <a:srgbClr val="E7802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6 Marcador de texto">
            <a:extLst>
              <a:ext uri="{FF2B5EF4-FFF2-40B4-BE49-F238E27FC236}">
                <a16:creationId xmlns:a16="http://schemas.microsoft.com/office/drawing/2014/main" id="{5EFAC91D-E131-B195-18A7-FD1923AD7984}"/>
              </a:ext>
            </a:extLst>
          </p:cNvPr>
          <p:cNvSpPr txBox="1">
            <a:spLocks/>
          </p:cNvSpPr>
          <p:nvPr/>
        </p:nvSpPr>
        <p:spPr>
          <a:xfrm>
            <a:off x="4603968" y="4499664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10A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12372</a:t>
            </a:r>
          </a:p>
        </p:txBody>
      </p:sp>
    </p:spTree>
    <p:extLst>
      <p:ext uri="{BB962C8B-B14F-4D97-AF65-F5344CB8AC3E}">
        <p14:creationId xmlns:p14="http://schemas.microsoft.com/office/powerpoint/2010/main" val="2116449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DB283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5" name="6 Marcador de texto"/>
          <p:cNvSpPr txBox="1">
            <a:spLocks/>
          </p:cNvSpPr>
          <p:nvPr/>
        </p:nvSpPr>
        <p:spPr>
          <a:xfrm>
            <a:off x="4572000" y="1061673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DB2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ORGANIGRÁN ZINC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620688"/>
            <a:ext cx="658858" cy="467870"/>
          </a:xfrm>
          <a:prstGeom prst="rect">
            <a:avLst/>
          </a:prstGeom>
        </p:spPr>
      </p:pic>
      <p:graphicFrame>
        <p:nvGraphicFramePr>
          <p:cNvPr id="38" name="Tabla 37">
            <a:extLst>
              <a:ext uri="{FF2B5EF4-FFF2-40B4-BE49-F238E27FC236}">
                <a16:creationId xmlns:a16="http://schemas.microsoft.com/office/drawing/2014/main" id="{BAE29E48-3808-484D-85E4-2B85C31DC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979917"/>
              </p:ext>
            </p:extLst>
          </p:nvPr>
        </p:nvGraphicFramePr>
        <p:xfrm>
          <a:off x="4694908" y="1769279"/>
          <a:ext cx="4020996" cy="2797522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978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DB28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DB2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Potasio soluble en agua (K</a:t>
                      </a:r>
                      <a:r>
                        <a:rPr lang="es-ES" sz="16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A3A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5,63 %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A3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Azufre total (S)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5C7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1,35 %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5C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Zinc total (Zn)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A3A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22,30 %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A3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Hierro total (Fe)</a:t>
                      </a:r>
                      <a:endParaRPr lang="es-CO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5C7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3,4 %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5C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Silicio (SiO</a:t>
                      </a:r>
                      <a:r>
                        <a:rPr lang="es-ES" sz="18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A3A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40,41 %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A3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3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Carbono Orgánico Oxidable (COO)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5C7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3,80 %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5C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1" name="Imagen 20">
            <a:extLst>
              <a:ext uri="{FF2B5EF4-FFF2-40B4-BE49-F238E27FC236}">
                <a16:creationId xmlns:a16="http://schemas.microsoft.com/office/drawing/2014/main" id="{08ADF7AA-3262-46D5-B4E7-408B76A1BF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967" y="5065499"/>
            <a:ext cx="419464" cy="54000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3AD6EEA-F71F-4187-A2B1-EF3DBA525D9B}"/>
              </a:ext>
            </a:extLst>
          </p:cNvPr>
          <p:cNvSpPr/>
          <p:nvPr/>
        </p:nvSpPr>
        <p:spPr>
          <a:xfrm>
            <a:off x="971600" y="5575788"/>
            <a:ext cx="19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Ayuda a las plantas a resistir variaciones del clima.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A61D19B9-5C08-462F-AE96-BE4330AECB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227" y="5035788"/>
            <a:ext cx="445001" cy="540000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612F2AFF-ADCF-4753-A137-CC5A7B9B89DA}"/>
              </a:ext>
            </a:extLst>
          </p:cNvPr>
          <p:cNvSpPr/>
          <p:nvPr/>
        </p:nvSpPr>
        <p:spPr>
          <a:xfrm>
            <a:off x="3259727" y="5581242"/>
            <a:ext cx="230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Participa en la formación y fertilidad del polen, mejorando la producción de granos.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5753D4C1-3DE7-4C70-A7E7-17082CFBC4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885" y="5065499"/>
            <a:ext cx="396329" cy="54000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5C901DA9-0C91-447D-A818-A6CC01C3E3D2}"/>
              </a:ext>
            </a:extLst>
          </p:cNvPr>
          <p:cNvSpPr/>
          <p:nvPr/>
        </p:nvSpPr>
        <p:spPr>
          <a:xfrm>
            <a:off x="5907049" y="5605499"/>
            <a:ext cx="2592000" cy="133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Aporta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micro-nutrientes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y materia orgánica que asociados a NPK permiten una nutrición equilibrada.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6 Marcador de texto">
            <a:extLst>
              <a:ext uri="{FF2B5EF4-FFF2-40B4-BE49-F238E27FC236}">
                <a16:creationId xmlns:a16="http://schemas.microsoft.com/office/drawing/2014/main" id="{ADDCF7FF-201C-451B-B57A-9299C6655200}"/>
              </a:ext>
            </a:extLst>
          </p:cNvPr>
          <p:cNvSpPr txBox="1">
            <a:spLocks/>
          </p:cNvSpPr>
          <p:nvPr/>
        </p:nvSpPr>
        <p:spPr>
          <a:xfrm>
            <a:off x="4176038" y="1366526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DB283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“El Activador Del Crecimiento”</a:t>
            </a:r>
            <a:endParaRPr lang="es-CO" sz="1600" b="1" i="1" dirty="0">
              <a:solidFill>
                <a:srgbClr val="DB283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5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ángulo 4"/>
          <p:cNvSpPr/>
          <p:nvPr/>
        </p:nvSpPr>
        <p:spPr>
          <a:xfrm>
            <a:off x="-22093" y="0"/>
            <a:ext cx="9166093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rgbClr val="00359D"/>
              </a:gs>
              <a:gs pos="100000">
                <a:srgbClr val="00359E"/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389" y="3197371"/>
            <a:ext cx="1845591" cy="1835912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9FF665D6-4FE6-4831-92C9-96FC5D553BD3}"/>
              </a:ext>
            </a:extLst>
          </p:cNvPr>
          <p:cNvSpPr/>
          <p:nvPr/>
        </p:nvSpPr>
        <p:spPr>
          <a:xfrm>
            <a:off x="5483445" y="3196878"/>
            <a:ext cx="1838753" cy="1833026"/>
          </a:xfrm>
          <a:prstGeom prst="rect">
            <a:avLst/>
          </a:prstGeom>
          <a:solidFill>
            <a:srgbClr val="86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6304DA0-C5A5-42C2-8C02-CB912B4BB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9" y="1380611"/>
            <a:ext cx="1830197" cy="1832400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3BA4B862-20AA-47F3-9752-8419487F3669}"/>
              </a:ext>
            </a:extLst>
          </p:cNvPr>
          <p:cNvSpPr/>
          <p:nvPr/>
        </p:nvSpPr>
        <p:spPr>
          <a:xfrm>
            <a:off x="-23278" y="1375092"/>
            <a:ext cx="1838736" cy="1825331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9" name="Imagen 48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824" y="1364600"/>
            <a:ext cx="1833217" cy="1833026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48A46CB8-7541-4760-93B6-0114B75F4C29}"/>
              </a:ext>
            </a:extLst>
          </p:cNvPr>
          <p:cNvSpPr/>
          <p:nvPr/>
        </p:nvSpPr>
        <p:spPr>
          <a:xfrm>
            <a:off x="3652141" y="1367894"/>
            <a:ext cx="1831948" cy="1827954"/>
          </a:xfrm>
          <a:prstGeom prst="rect">
            <a:avLst/>
          </a:prstGeom>
          <a:solidFill>
            <a:srgbClr val="3276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A7BE2D5-F2DC-4643-A0CA-EB1250B0628B}"/>
              </a:ext>
            </a:extLst>
          </p:cNvPr>
          <p:cNvSpPr txBox="1"/>
          <p:nvPr/>
        </p:nvSpPr>
        <p:spPr>
          <a:xfrm>
            <a:off x="507002" y="383366"/>
            <a:ext cx="874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ra Pro" panose="00000500000000000000" pitchFamily="50" charset="0"/>
              </a:rPr>
              <a:t>LÍQUIDOS &amp; HIDRORETENEDORES</a:t>
            </a:r>
            <a:endParaRPr lang="es-CO" sz="3200" b="1" dirty="0">
              <a:solidFill>
                <a:schemeClr val="bg1"/>
              </a:solidFill>
              <a:latin typeface="Cera Pro" panose="00000500000000000000" pitchFamily="50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17E5188-DE29-4158-95A1-BD0ABAC5D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996" y="5027898"/>
            <a:ext cx="1837294" cy="1832400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3646451" y="5027209"/>
            <a:ext cx="1842157" cy="1833026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5D16BE5-14BF-440D-9366-27131FB69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78" y="5038637"/>
            <a:ext cx="1833217" cy="183302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A2E250B-22A9-4FC4-A506-24B38B860199}"/>
              </a:ext>
            </a:extLst>
          </p:cNvPr>
          <p:cNvSpPr/>
          <p:nvPr/>
        </p:nvSpPr>
        <p:spPr>
          <a:xfrm>
            <a:off x="-22093" y="5035092"/>
            <a:ext cx="1845678" cy="183302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4999E11-3B7F-4025-B4C7-1D5B5CB29355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738" y="5020820"/>
            <a:ext cx="1833217" cy="1833026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1713981-5374-4506-A5AB-25EEB6ACC6DE}"/>
              </a:ext>
            </a:extLst>
          </p:cNvPr>
          <p:cNvSpPr/>
          <p:nvPr/>
        </p:nvSpPr>
        <p:spPr>
          <a:xfrm>
            <a:off x="7310784" y="5032202"/>
            <a:ext cx="1833217" cy="1833026"/>
          </a:xfrm>
          <a:prstGeom prst="rect">
            <a:avLst/>
          </a:prstGeom>
          <a:solidFill>
            <a:srgbClr val="6620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4ECD049-8187-4E05-9AE1-94011629FD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263" y="1366059"/>
            <a:ext cx="1834790" cy="1839948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60C7215-4A5E-488C-8EF5-5135AA5EE08C}"/>
              </a:ext>
            </a:extLst>
          </p:cNvPr>
          <p:cNvSpPr/>
          <p:nvPr/>
        </p:nvSpPr>
        <p:spPr>
          <a:xfrm>
            <a:off x="7309662" y="1363630"/>
            <a:ext cx="1849656" cy="183440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6" y="1371315"/>
            <a:ext cx="1833217" cy="1833026"/>
          </a:xfrm>
          <a:prstGeom prst="rect">
            <a:avLst/>
          </a:prstGeom>
        </p:spPr>
      </p:pic>
      <p:pic>
        <p:nvPicPr>
          <p:cNvPr id="44" name="Imagen 43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1364468"/>
            <a:ext cx="1833217" cy="1833026"/>
          </a:xfrm>
          <a:prstGeom prst="rect">
            <a:avLst/>
          </a:prstGeom>
        </p:spPr>
      </p:pic>
      <p:pic>
        <p:nvPicPr>
          <p:cNvPr id="50" name="Imagen 49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8" y="3198756"/>
            <a:ext cx="1833851" cy="1841208"/>
          </a:xfrm>
          <a:prstGeom prst="rect">
            <a:avLst/>
          </a:prstGeom>
        </p:spPr>
      </p:pic>
      <p:pic>
        <p:nvPicPr>
          <p:cNvPr id="51" name="Imagen 50"/>
          <p:cNvPicPr>
            <a:picLocks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5033539"/>
            <a:ext cx="1833217" cy="1833026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1815969" y="3198267"/>
            <a:ext cx="1834489" cy="184028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168E7F-27EC-4C3A-A78A-AC852985CB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03" y="3196572"/>
            <a:ext cx="1834790" cy="183994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A8FF68B-42D2-4114-825A-B5B8CB9C75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507" y="3196857"/>
            <a:ext cx="1832400" cy="183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2FBBA9-8534-42FB-95AE-7BB1A0C4F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154" y="3185989"/>
            <a:ext cx="1818904" cy="1847223"/>
          </a:xfrm>
          <a:prstGeom prst="rect">
            <a:avLst/>
          </a:prstGeom>
        </p:spPr>
      </p:pic>
      <p:pic>
        <p:nvPicPr>
          <p:cNvPr id="43" name="Imagen 42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9" y="5034491"/>
            <a:ext cx="1834628" cy="18330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B112E4F6-617A-4745-8259-E361212285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95989" y="368394"/>
            <a:ext cx="619125" cy="6191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456303-6B5D-49A1-A164-3ED3CDFAE7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249" y="1362942"/>
            <a:ext cx="1846800" cy="1846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C31475-70E9-4BDA-B05D-C55DE02D1A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925" y="1353607"/>
            <a:ext cx="1846800" cy="1846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203E2F-AE23-4DBE-8ED2-F63F871EDB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244" y="3195326"/>
            <a:ext cx="1846800" cy="1846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AB2932-F460-4420-BB2C-975BD954D3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7971" y="3175517"/>
            <a:ext cx="1846800" cy="1846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D1D8E4E-8882-421E-9A96-26AC0388770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393" y="5024850"/>
            <a:ext cx="1846800" cy="1846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726B8F-DEB1-4E5A-B539-793557A392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016" y="5032822"/>
            <a:ext cx="1846800" cy="1846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DFD96D2-F30F-483B-8E18-0D55B5ED470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304" y="1332971"/>
            <a:ext cx="1846800" cy="18468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541E0C0-8B61-46A3-BA34-8DFE7318D7A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498" y="5022171"/>
            <a:ext cx="1846800" cy="18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2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1EB04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623324"/>
            <a:ext cx="4749892" cy="47498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414" y="5055699"/>
            <a:ext cx="450324" cy="5394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55576" y="5579442"/>
            <a:ext cx="18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Aumenta la disponibilidad de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fósforo, potasio y micro elementos.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594" y="5115526"/>
            <a:ext cx="323240" cy="419841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743645" y="5579442"/>
            <a:ext cx="2109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Desestresante por excelencia, ideal para condiciones extremas.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186" y="5055699"/>
            <a:ext cx="381111" cy="53949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4934742" y="5579442"/>
            <a:ext cx="18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Incrementa la retención de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humedad y agua en el suelo.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991" y="5100170"/>
            <a:ext cx="396820" cy="45055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822401" y="5579442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Estimula el crecimiento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raíces.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93191"/>
              </p:ext>
            </p:extLst>
          </p:nvPr>
        </p:nvGraphicFramePr>
        <p:xfrm>
          <a:off x="4811588" y="1052736"/>
          <a:ext cx="3600000" cy="354268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1EB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1E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Carbono orgánico oxidable total (COOT)</a:t>
                      </a:r>
                      <a:endParaRPr lang="es-CO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224,29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Total (N</a:t>
                      </a:r>
                      <a:r>
                        <a:rPr lang="es-ES" sz="1400" b="0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70,22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 indent="279400"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Ureico (N-NH2)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53,82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 indent="279400"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 Amoniacal (N-NH4)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15,67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 indent="279400"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 Nítrico (N-NO3)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1,50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Fosforo soluble en agua (P</a:t>
                      </a:r>
                      <a:r>
                        <a:rPr lang="es-ES" sz="1400" b="0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r>
                        <a:rPr lang="es-ES" sz="1400" b="0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33,26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Potasio soluble en agua (K</a:t>
                      </a:r>
                      <a:r>
                        <a:rPr lang="es-ES" sz="1400" b="0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77,05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Magnesio  soluble en agua (MgO)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14,80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Azufre soluble en agua (S)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29,09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Calcio soluble en agua (Ca)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25,46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Silicio soluble en agua (SiO2)</a:t>
                      </a:r>
                      <a:endParaRPr lang="es-CO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30,18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Hierro soluble en agua (Fe)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9,22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6 Marcador de texto">
            <a:extLst>
              <a:ext uri="{FF2B5EF4-FFF2-40B4-BE49-F238E27FC236}">
                <a16:creationId xmlns:a16="http://schemas.microsoft.com/office/drawing/2014/main" id="{0BD246A6-767F-42A2-BE40-F7E3C45A05F4}"/>
              </a:ext>
            </a:extLst>
          </p:cNvPr>
          <p:cNvSpPr txBox="1">
            <a:spLocks/>
          </p:cNvSpPr>
          <p:nvPr/>
        </p:nvSpPr>
        <p:spPr>
          <a:xfrm>
            <a:off x="4603968" y="4595424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1E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10788</a:t>
            </a:r>
          </a:p>
        </p:txBody>
      </p:sp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29E3FFB8-FCA8-4C8C-8BB7-B0DF3D0AA457}"/>
              </a:ext>
            </a:extLst>
          </p:cNvPr>
          <p:cNvSpPr txBox="1">
            <a:spLocks/>
          </p:cNvSpPr>
          <p:nvPr/>
        </p:nvSpPr>
        <p:spPr>
          <a:xfrm>
            <a:off x="628453" y="699058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1E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ARRAIGO SOIL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C72896B-A2F2-4BDB-899A-C55A989C7A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72" y="258073"/>
            <a:ext cx="658858" cy="467870"/>
          </a:xfrm>
          <a:prstGeom prst="rect">
            <a:avLst/>
          </a:prstGeom>
        </p:spPr>
      </p:pic>
      <p:sp>
        <p:nvSpPr>
          <p:cNvPr id="28" name="6 Marcador de texto">
            <a:extLst>
              <a:ext uri="{FF2B5EF4-FFF2-40B4-BE49-F238E27FC236}">
                <a16:creationId xmlns:a16="http://schemas.microsoft.com/office/drawing/2014/main" id="{F1AFCCDF-86F8-4E53-AE7E-2E8DE97A40CD}"/>
              </a:ext>
            </a:extLst>
          </p:cNvPr>
          <p:cNvSpPr txBox="1">
            <a:spLocks/>
          </p:cNvSpPr>
          <p:nvPr/>
        </p:nvSpPr>
        <p:spPr>
          <a:xfrm>
            <a:off x="4397588" y="652433"/>
            <a:ext cx="4428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1EB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“Nutriente y mejorador de la </a:t>
            </a:r>
            <a:r>
              <a:rPr lang="es-ES" sz="1600" b="1" i="1" dirty="0" err="1">
                <a:solidFill>
                  <a:srgbClr val="1EB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bioestructura</a:t>
            </a:r>
            <a:r>
              <a:rPr lang="es-ES" sz="1600" b="1" i="1" dirty="0">
                <a:solidFill>
                  <a:srgbClr val="1EB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del suelo”</a:t>
            </a:r>
            <a:endParaRPr lang="es-CO" sz="1600" b="1" i="1" dirty="0">
              <a:solidFill>
                <a:srgbClr val="1EB04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99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0D9DD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623324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29437"/>
              </p:ext>
            </p:extLst>
          </p:nvPr>
        </p:nvGraphicFramePr>
        <p:xfrm>
          <a:off x="4788024" y="1412776"/>
          <a:ext cx="3600000" cy="2739840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3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D9D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D9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total (N)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87,02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nítrico (N)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87,02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Potasio soluble en agua (K</a:t>
                      </a:r>
                      <a:r>
                        <a:rPr lang="es-ES" sz="1500" b="0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5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O)</a:t>
                      </a:r>
                      <a:endParaRPr lang="es-CO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69,76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Calcio soluble en agua (CaO)</a:t>
                      </a:r>
                      <a:endParaRPr lang="es-CO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152,0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Boro soluble en agua (B)</a:t>
                      </a:r>
                      <a:endParaRPr lang="es-CO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22,01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Molibdeno soluble en agua (Mo)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5,0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Carbono Orgánico Oxidable</a:t>
                      </a:r>
                      <a:endParaRPr lang="es-CO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79,0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Sodio (</a:t>
                      </a:r>
                      <a:r>
                        <a:rPr lang="es-ES" sz="15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</a:t>
                      </a: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9,81 g/L</a:t>
                      </a:r>
                      <a:endParaRPr lang="es-CO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376" y="5055699"/>
            <a:ext cx="468400" cy="5394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55576" y="5579442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Alto contenido de potasio, calcio y boro.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458" y="5115526"/>
            <a:ext cx="415513" cy="419841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743645" y="5579442"/>
            <a:ext cx="2109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Potencializa la etapa de floración por su contenido de boro.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956" y="5055699"/>
            <a:ext cx="423572" cy="53949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4934742" y="5579442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Llenado sano y productivo de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frutos.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991" y="5055699"/>
            <a:ext cx="396820" cy="539497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822401" y="5579442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Estimula el fortalecimiento de la pared celular.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6 Marcador de texto">
            <a:extLst>
              <a:ext uri="{FF2B5EF4-FFF2-40B4-BE49-F238E27FC236}">
                <a16:creationId xmlns:a16="http://schemas.microsoft.com/office/drawing/2014/main" id="{E1C62761-91D8-4B07-A6B3-33176F0D07E4}"/>
              </a:ext>
            </a:extLst>
          </p:cNvPr>
          <p:cNvSpPr txBox="1">
            <a:spLocks/>
          </p:cNvSpPr>
          <p:nvPr/>
        </p:nvSpPr>
        <p:spPr>
          <a:xfrm>
            <a:off x="4603968" y="4309398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0D9D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11605</a:t>
            </a:r>
          </a:p>
        </p:txBody>
      </p:sp>
      <p:sp>
        <p:nvSpPr>
          <p:cNvPr id="25" name="6 Marcador de texto">
            <a:extLst>
              <a:ext uri="{FF2B5EF4-FFF2-40B4-BE49-F238E27FC236}">
                <a16:creationId xmlns:a16="http://schemas.microsoft.com/office/drawing/2014/main" id="{875A9882-4810-4799-B2BB-1823B79550F4}"/>
              </a:ext>
            </a:extLst>
          </p:cNvPr>
          <p:cNvSpPr txBox="1">
            <a:spLocks/>
          </p:cNvSpPr>
          <p:nvPr/>
        </p:nvSpPr>
        <p:spPr>
          <a:xfrm>
            <a:off x="628453" y="699058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0D9D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BALLENADO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3556536-5995-4284-8875-38D3A4D685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72" y="258073"/>
            <a:ext cx="658858" cy="467870"/>
          </a:xfrm>
          <a:prstGeom prst="rect">
            <a:avLst/>
          </a:prstGeom>
        </p:spPr>
      </p:pic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59A8E830-02AE-41C6-834A-EB7D51A4B17C}"/>
              </a:ext>
            </a:extLst>
          </p:cNvPr>
          <p:cNvSpPr txBox="1">
            <a:spLocks/>
          </p:cNvSpPr>
          <p:nvPr/>
        </p:nvSpPr>
        <p:spPr>
          <a:xfrm>
            <a:off x="4544218" y="940465"/>
            <a:ext cx="4085988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0D9DD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“Llenado asegurado”</a:t>
            </a:r>
            <a:endParaRPr lang="es-CO" sz="1600" b="1" i="1" dirty="0">
              <a:solidFill>
                <a:srgbClr val="0D9DD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2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00A859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551316"/>
            <a:ext cx="4749892" cy="47498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133" y="4894186"/>
            <a:ext cx="404623" cy="5394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56445" y="5417929"/>
            <a:ext cx="180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Elementos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necesarios para formar hojas,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flores fértiles y frutos de calidad.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2321" y="4955871"/>
            <a:ext cx="323240" cy="41612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448064" y="5417929"/>
            <a:ext cx="270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Recupera el follaje en condiciones de estrés, podas excesivas, humedad, heladas e intoxicación con herbicidas.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716" y="4941947"/>
            <a:ext cx="381111" cy="443974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5220272" y="5417929"/>
            <a:ext cx="18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Único en el mercado con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Carbono orgánico oxidable.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070" y="4951225"/>
            <a:ext cx="396820" cy="425419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7092480" y="541792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Incrementa la actividad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fotosintética.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303573"/>
              </p:ext>
            </p:extLst>
          </p:nvPr>
        </p:nvGraphicFramePr>
        <p:xfrm>
          <a:off x="4811588" y="1109887"/>
          <a:ext cx="3600000" cy="332932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0A8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0A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Total (N</a:t>
                      </a:r>
                      <a:r>
                        <a:rPr lang="es-E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312,63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Ureico (N-NH2)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188,06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Amoniacal (N-NH4)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45,18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Nítrico (N-NO3)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79,39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Magnesio soluble en agua (MgO)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23,07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Azufre soluble en agua (S)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10,77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Calcio soluble en agua (CaO)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61,78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Sodio soluble en agua (Na)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0,29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Zinc soluble en agua (Zn)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12,54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Boro soluble en agua (B)</a:t>
                      </a:r>
                      <a:endParaRPr lang="es-CO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10,77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Carbono Orgánico Oxidable total (COOT)</a:t>
                      </a:r>
                      <a:endParaRPr lang="es-CO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19,12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6 Marcador de texto">
            <a:extLst>
              <a:ext uri="{FF2B5EF4-FFF2-40B4-BE49-F238E27FC236}">
                <a16:creationId xmlns:a16="http://schemas.microsoft.com/office/drawing/2014/main" id="{0BD246A6-767F-42A2-BE40-F7E3C45A05F4}"/>
              </a:ext>
            </a:extLst>
          </p:cNvPr>
          <p:cNvSpPr txBox="1">
            <a:spLocks/>
          </p:cNvSpPr>
          <p:nvPr/>
        </p:nvSpPr>
        <p:spPr>
          <a:xfrm>
            <a:off x="4603968" y="4455517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00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10812</a:t>
            </a:r>
          </a:p>
        </p:txBody>
      </p:sp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31ABD8F9-8BE8-4110-8CEF-DD4403A3023A}"/>
              </a:ext>
            </a:extLst>
          </p:cNvPr>
          <p:cNvSpPr txBox="1">
            <a:spLocks/>
          </p:cNvSpPr>
          <p:nvPr/>
        </p:nvSpPr>
        <p:spPr>
          <a:xfrm>
            <a:off x="628453" y="699058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1E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BULLFOLLAJE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BE3678B-05CA-4D15-9AF4-573F4672E5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72" y="258073"/>
            <a:ext cx="658858" cy="467870"/>
          </a:xfrm>
          <a:prstGeom prst="rect">
            <a:avLst/>
          </a:prstGeom>
        </p:spPr>
      </p:pic>
      <p:sp>
        <p:nvSpPr>
          <p:cNvPr id="28" name="6 Marcador de texto">
            <a:extLst>
              <a:ext uri="{FF2B5EF4-FFF2-40B4-BE49-F238E27FC236}">
                <a16:creationId xmlns:a16="http://schemas.microsoft.com/office/drawing/2014/main" id="{658F670B-11B1-412D-8B82-0B523D29716D}"/>
              </a:ext>
            </a:extLst>
          </p:cNvPr>
          <p:cNvSpPr txBox="1">
            <a:spLocks/>
          </p:cNvSpPr>
          <p:nvPr/>
        </p:nvSpPr>
        <p:spPr>
          <a:xfrm>
            <a:off x="4176038" y="652433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00A8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“Poder para más hojas, más resistencia más producción”</a:t>
            </a:r>
            <a:endParaRPr lang="es-CO" sz="1600" b="1" i="1" dirty="0">
              <a:solidFill>
                <a:srgbClr val="00A85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0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0C41684-A81D-412B-8F6E-DD0C2835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205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946" y="4223269"/>
            <a:ext cx="4089078" cy="1798019"/>
          </a:xfrm>
        </p:spPr>
        <p:txBody>
          <a:bodyPr>
            <a:noAutofit/>
          </a:bodyPr>
          <a:lstStyle/>
          <a:p>
            <a:pPr algn="l">
              <a:lnSpc>
                <a:spcPts val="4000"/>
              </a:lnSpc>
            </a:pP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Líderes</a:t>
            </a:r>
            <a: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  <a:t> </a:t>
            </a:r>
            <a:r>
              <a:rPr lang="es-ES" sz="4000" dirty="0">
                <a:solidFill>
                  <a:schemeClr val="bg1"/>
                </a:solidFill>
                <a:latin typeface="Montserrat Light" panose="00000400000000000000" pitchFamily="50" charset="0"/>
              </a:rPr>
              <a:t>en la</a:t>
            </a:r>
            <a: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  <a:t> </a:t>
            </a:r>
            <a:b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</a:b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Producción</a:t>
            </a:r>
            <a: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  <a:t> </a:t>
            </a:r>
            <a:r>
              <a:rPr lang="es-ES" sz="4000" dirty="0">
                <a:solidFill>
                  <a:schemeClr val="bg1"/>
                </a:solidFill>
                <a:latin typeface="Montserrat Light" panose="00000400000000000000" pitchFamily="50" charset="0"/>
              </a:rPr>
              <a:t>de</a:t>
            </a:r>
            <a:b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</a:b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Fertilizantes </a:t>
            </a:r>
            <a:b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</a:b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Orgánicos</a:t>
            </a:r>
            <a:endParaRPr lang="es-CO" sz="4000" b="1" dirty="0">
              <a:solidFill>
                <a:schemeClr val="bg1"/>
              </a:solidFill>
              <a:latin typeface="Montserrat Medium" panose="000006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094804"/>
            <a:ext cx="1227307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5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C9534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18592"/>
              </p:ext>
            </p:extLst>
          </p:nvPr>
        </p:nvGraphicFramePr>
        <p:xfrm>
          <a:off x="4788024" y="2491691"/>
          <a:ext cx="3600000" cy="901173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3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C953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C95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Fósforo asimilable (P</a:t>
                      </a:r>
                      <a:r>
                        <a:rPr lang="es-ES" sz="1500" b="0" baseline="-250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5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r>
                        <a:rPr lang="es-ES" sz="1500" b="0" baseline="-250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s-ES" sz="15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3A2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406 g/L</a:t>
                      </a:r>
                      <a:endParaRPr lang="es-CO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3A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Potasio soluble en agua (K</a:t>
                      </a:r>
                      <a:r>
                        <a:rPr lang="es-ES" sz="1500" b="0" baseline="-250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5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O)</a:t>
                      </a:r>
                      <a:endParaRPr lang="es-CO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CC0B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555 g/L</a:t>
                      </a:r>
                      <a:endParaRPr lang="es-CO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CC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376" y="4845909"/>
            <a:ext cx="468400" cy="47327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55576" y="5336543"/>
            <a:ext cx="180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Garantiza una mayor actividad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celular, metabólica y fotosintética.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458" y="4885726"/>
            <a:ext cx="415513" cy="39364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743645" y="5336543"/>
            <a:ext cx="2109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Hace frutos, tubérculos y granos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 mayor sabor, color, aroma,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tamaño y peso.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956" y="4915349"/>
            <a:ext cx="423572" cy="334399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4934742" y="5336543"/>
            <a:ext cx="18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Potencializa el cuajado y llenado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granos y frutos. Efecto madurante en gramíneas.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991" y="4882301"/>
            <a:ext cx="396820" cy="400494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822401" y="5336543"/>
            <a:ext cx="18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Incrementa el nivel de fitoalexinas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naturales.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6 Marcador de texto">
            <a:extLst>
              <a:ext uri="{FF2B5EF4-FFF2-40B4-BE49-F238E27FC236}">
                <a16:creationId xmlns:a16="http://schemas.microsoft.com/office/drawing/2014/main" id="{E1C62761-91D8-4B07-A6B3-33176F0D07E4}"/>
              </a:ext>
            </a:extLst>
          </p:cNvPr>
          <p:cNvSpPr txBox="1">
            <a:spLocks/>
          </p:cNvSpPr>
          <p:nvPr/>
        </p:nvSpPr>
        <p:spPr>
          <a:xfrm>
            <a:off x="4603968" y="3589318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C953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10571</a:t>
            </a:r>
          </a:p>
        </p:txBody>
      </p:sp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9507614D-525F-443C-AFB4-1C911A923905}"/>
              </a:ext>
            </a:extLst>
          </p:cNvPr>
          <p:cNvSpPr txBox="1">
            <a:spLocks/>
          </p:cNvSpPr>
          <p:nvPr/>
        </p:nvSpPr>
        <p:spPr>
          <a:xfrm>
            <a:off x="4572000" y="1702711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1E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KORILA –PK-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91FE43A-6B74-48B2-BBAF-75B00447954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1249978"/>
            <a:ext cx="658858" cy="467870"/>
          </a:xfrm>
          <a:prstGeom prst="rect">
            <a:avLst/>
          </a:prstGeom>
        </p:spPr>
      </p:pic>
      <p:sp>
        <p:nvSpPr>
          <p:cNvPr id="28" name="6 Marcador de texto">
            <a:extLst>
              <a:ext uri="{FF2B5EF4-FFF2-40B4-BE49-F238E27FC236}">
                <a16:creationId xmlns:a16="http://schemas.microsoft.com/office/drawing/2014/main" id="{30423819-4FD8-4BC0-9F75-74B1C784DCC8}"/>
              </a:ext>
            </a:extLst>
          </p:cNvPr>
          <p:cNvSpPr txBox="1">
            <a:spLocks/>
          </p:cNvSpPr>
          <p:nvPr/>
        </p:nvSpPr>
        <p:spPr>
          <a:xfrm>
            <a:off x="4176038" y="2042066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C953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“Más energía para un llenado total”</a:t>
            </a:r>
            <a:endParaRPr lang="es-CO" sz="1600" b="1" i="1" dirty="0">
              <a:solidFill>
                <a:srgbClr val="C9534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2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363563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551316"/>
            <a:ext cx="4749892" cy="47498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978518"/>
              </p:ext>
            </p:extLst>
          </p:nvPr>
        </p:nvGraphicFramePr>
        <p:xfrm>
          <a:off x="4811588" y="697465"/>
          <a:ext cx="3600000" cy="388421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3635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3635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Nitrógeno Total (N</a:t>
                      </a:r>
                      <a:r>
                        <a:rPr lang="es-ES" sz="1400" b="0" baseline="-2500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CO" sz="16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64,98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Magnesio soluble en agua (Mgo)</a:t>
                      </a:r>
                      <a:endParaRPr lang="es-CO" sz="16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40,11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Silicio soluble en agua (SiO2)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5,03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Sodio  (</a:t>
                      </a:r>
                      <a:r>
                        <a:rPr lang="es-ES" sz="1400" b="0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1,43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  soluble en agua   (Zn)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118,97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Azufre soluble en agua (S)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101,17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Manganeso soluble en agua (Mn)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6,49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Hierro soluble en agua (Fe)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8,83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Cobre   soluble en agua (Cu)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2,80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Boro  soluble en agua (B)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58,58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Cobalto soluble en agua (Co)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1,94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Molibdeno soluble en agua (Mo)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2,96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CB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049747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Carbono Orgánico Total (COOT)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31,02 g/L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9A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166641"/>
                  </a:ext>
                </a:extLst>
              </a:tr>
            </a:tbl>
          </a:graphicData>
        </a:graphic>
      </p:graphicFrame>
      <p:sp>
        <p:nvSpPr>
          <p:cNvPr id="15" name="6 Marcador de texto">
            <a:extLst>
              <a:ext uri="{FF2B5EF4-FFF2-40B4-BE49-F238E27FC236}">
                <a16:creationId xmlns:a16="http://schemas.microsoft.com/office/drawing/2014/main" id="{0BD246A6-767F-42A2-BE40-F7E3C45A05F4}"/>
              </a:ext>
            </a:extLst>
          </p:cNvPr>
          <p:cNvSpPr txBox="1">
            <a:spLocks/>
          </p:cNvSpPr>
          <p:nvPr/>
        </p:nvSpPr>
        <p:spPr>
          <a:xfrm>
            <a:off x="4603968" y="4597430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36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10669</a:t>
            </a:r>
          </a:p>
        </p:txBody>
      </p:sp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31ABD8F9-8BE8-4110-8CEF-DD4403A3023A}"/>
              </a:ext>
            </a:extLst>
          </p:cNvPr>
          <p:cNvSpPr txBox="1">
            <a:spLocks/>
          </p:cNvSpPr>
          <p:nvPr/>
        </p:nvSpPr>
        <p:spPr>
          <a:xfrm>
            <a:off x="628453" y="436673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36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RINOMINS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BE3678B-05CA-4D15-9AF4-573F4672E5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266" y="116632"/>
            <a:ext cx="488542" cy="34692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5C589C0-D0E8-45DE-BD6B-2D3EDAC331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324" y="4894186"/>
            <a:ext cx="400408" cy="539497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F780A1FD-5A5B-4465-B889-BD388BDAD3F9}"/>
              </a:ext>
            </a:extLst>
          </p:cNvPr>
          <p:cNvSpPr/>
          <p:nvPr/>
        </p:nvSpPr>
        <p:spPr>
          <a:xfrm>
            <a:off x="467544" y="5417929"/>
            <a:ext cx="306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Por su alto contenido de zinc, participa en el metabolismo de los carbohidratos, indispensables para transferir energía.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1DE85E9E-34C7-40D5-B3BE-1CFF31125C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674" y="4919061"/>
            <a:ext cx="504000" cy="50866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CE960236-EC63-4EC2-8964-9247BA5D1472}"/>
              </a:ext>
            </a:extLst>
          </p:cNvPr>
          <p:cNvSpPr/>
          <p:nvPr/>
        </p:nvSpPr>
        <p:spPr>
          <a:xfrm>
            <a:off x="3564013" y="5417929"/>
            <a:ext cx="2592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Tiene un importante efecto positivo en el cuajado de frutos y el proceso de formación de semillas.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0DB2227B-ED26-4436-BEED-2CDB4B01831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676" y="4939044"/>
            <a:ext cx="440507" cy="44978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305678DC-16BB-461C-A23A-669226659A54}"/>
              </a:ext>
            </a:extLst>
          </p:cNvPr>
          <p:cNvSpPr/>
          <p:nvPr/>
        </p:nvSpPr>
        <p:spPr>
          <a:xfrm>
            <a:off x="6274848" y="5417929"/>
            <a:ext cx="25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Cubre las necesidades de boro de los órganos reproductivos (anteras, estilos, estigmas, ovarios), mejorando las cosechas.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6 Marcador de texto">
            <a:extLst>
              <a:ext uri="{FF2B5EF4-FFF2-40B4-BE49-F238E27FC236}">
                <a16:creationId xmlns:a16="http://schemas.microsoft.com/office/drawing/2014/main" id="{AC630520-54BC-4F64-9BC1-AB35BF09F46E}"/>
              </a:ext>
            </a:extLst>
          </p:cNvPr>
          <p:cNvSpPr txBox="1">
            <a:spLocks/>
          </p:cNvSpPr>
          <p:nvPr/>
        </p:nvSpPr>
        <p:spPr>
          <a:xfrm>
            <a:off x="237845" y="738946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36356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“Con la fuerza para estimular floración y cuajado” </a:t>
            </a:r>
            <a:endParaRPr lang="es-CO" sz="1600" b="1" i="1" dirty="0">
              <a:solidFill>
                <a:srgbClr val="36356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0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EEAF57C-8C8F-16D9-7E9C-546F4B41E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62285"/>
              </p:ext>
            </p:extLst>
          </p:nvPr>
        </p:nvGraphicFramePr>
        <p:xfrm>
          <a:off x="4787212" y="1409296"/>
          <a:ext cx="3600000" cy="2735999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D9D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D9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Total (N</a:t>
                      </a:r>
                      <a:r>
                        <a:rPr lang="es-E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115,0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57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Ureico (N-NH2)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55,0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57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Amoniacal (N-NH4)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33,7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857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Nítrico (N-NO3)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26,2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Potasio soluble en agua (K</a:t>
                      </a:r>
                      <a:r>
                        <a:rPr lang="es-E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25,7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Sodio soluble en agua (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0,04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0D9DD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623324"/>
            <a:ext cx="4749892" cy="47498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352" y="5150504"/>
            <a:ext cx="468400" cy="34988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39552" y="5579442"/>
            <a:ext cx="18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CONTROLA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los hongos del follaje e insectos de la raíz.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5262" y="5126000"/>
            <a:ext cx="415513" cy="39889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483768" y="5579442"/>
            <a:ext cx="19785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ECOLÓGICO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Producto ecológico, no afecta las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Abejas.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4501" y="5097369"/>
            <a:ext cx="423572" cy="456156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4544350" y="5579442"/>
            <a:ext cx="2043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NUTRE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las plantas, mejora los procesos fotosintéticos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991" y="5124647"/>
            <a:ext cx="396820" cy="40160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577954" y="5579442"/>
            <a:ext cx="2288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MEZCLA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 otros insecticidas potencializa y prolonga la acción de estos.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6 Marcador de texto">
            <a:extLst>
              <a:ext uri="{FF2B5EF4-FFF2-40B4-BE49-F238E27FC236}">
                <a16:creationId xmlns:a16="http://schemas.microsoft.com/office/drawing/2014/main" id="{E1C62761-91D8-4B07-A6B3-33176F0D07E4}"/>
              </a:ext>
            </a:extLst>
          </p:cNvPr>
          <p:cNvSpPr txBox="1">
            <a:spLocks/>
          </p:cNvSpPr>
          <p:nvPr/>
        </p:nvSpPr>
        <p:spPr>
          <a:xfrm>
            <a:off x="4603968" y="4309398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0D9D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13094</a:t>
            </a:r>
          </a:p>
        </p:txBody>
      </p:sp>
      <p:sp>
        <p:nvSpPr>
          <p:cNvPr id="25" name="6 Marcador de texto">
            <a:extLst>
              <a:ext uri="{FF2B5EF4-FFF2-40B4-BE49-F238E27FC236}">
                <a16:creationId xmlns:a16="http://schemas.microsoft.com/office/drawing/2014/main" id="{875A9882-4810-4799-B2BB-1823B79550F4}"/>
              </a:ext>
            </a:extLst>
          </p:cNvPr>
          <p:cNvSpPr txBox="1">
            <a:spLocks/>
          </p:cNvSpPr>
          <p:nvPr/>
        </p:nvSpPr>
        <p:spPr>
          <a:xfrm>
            <a:off x="628453" y="699058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0D9D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NITROKLEAN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3556536-5995-4284-8875-38D3A4D685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72" y="258073"/>
            <a:ext cx="658858" cy="467870"/>
          </a:xfrm>
          <a:prstGeom prst="rect">
            <a:avLst/>
          </a:prstGeom>
        </p:spPr>
      </p:pic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59A8E830-02AE-41C6-834A-EB7D51A4B17C}"/>
              </a:ext>
            </a:extLst>
          </p:cNvPr>
          <p:cNvSpPr txBox="1">
            <a:spLocks/>
          </p:cNvSpPr>
          <p:nvPr/>
        </p:nvSpPr>
        <p:spPr>
          <a:xfrm>
            <a:off x="4544218" y="940465"/>
            <a:ext cx="4085988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0D9DD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"Protege y Nutre sus Cultivos"</a:t>
            </a:r>
            <a:endParaRPr lang="es-CO" sz="1600" b="1" i="1" dirty="0">
              <a:solidFill>
                <a:srgbClr val="0D9DD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82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00A859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551316"/>
            <a:ext cx="4749892" cy="47498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407" y="4894186"/>
            <a:ext cx="404623" cy="5394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32719" y="5417929"/>
            <a:ext cx="18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MEJORA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calidad y el sabor de la cosecha.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039" y="4966835"/>
            <a:ext cx="323240" cy="39419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310782" y="5417929"/>
            <a:ext cx="27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producción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y el tamaño.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812" y="4961215"/>
            <a:ext cx="381111" cy="40543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4902368" y="5417929"/>
            <a:ext cx="180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CONTIENE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Algas marinas.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8046" y="4969658"/>
            <a:ext cx="396820" cy="388552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876456" y="5417929"/>
            <a:ext cx="180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OPTIMIZA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resistencia de la planta al ataque de plagas y enfermedades.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540888"/>
              </p:ext>
            </p:extLst>
          </p:nvPr>
        </p:nvGraphicFramePr>
        <p:xfrm>
          <a:off x="4811588" y="1402280"/>
          <a:ext cx="3600000" cy="2746800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0A8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0A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Total (N</a:t>
                      </a:r>
                      <a:r>
                        <a:rPr lang="es-E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241,0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Ureico (N-NH2)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Amoniacal (N-NH4)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6,5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 marL="0" indent="84138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Nitrógeno Nítrico (N-NO3)</a:t>
                      </a:r>
                      <a:endParaRPr lang="es-CO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225,5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Fosforo soluble en agua (P</a:t>
                      </a:r>
                      <a:r>
                        <a:rPr lang="es-E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s-E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247,0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Potasio soluble en agua (K</a:t>
                      </a:r>
                      <a:r>
                        <a:rPr lang="es-E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270,4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Sodio (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2,0 g/L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6 Marcador de texto">
            <a:extLst>
              <a:ext uri="{FF2B5EF4-FFF2-40B4-BE49-F238E27FC236}">
                <a16:creationId xmlns:a16="http://schemas.microsoft.com/office/drawing/2014/main" id="{0BD246A6-767F-42A2-BE40-F7E3C45A05F4}"/>
              </a:ext>
            </a:extLst>
          </p:cNvPr>
          <p:cNvSpPr txBox="1">
            <a:spLocks/>
          </p:cNvSpPr>
          <p:nvPr/>
        </p:nvSpPr>
        <p:spPr>
          <a:xfrm>
            <a:off x="4603968" y="4455517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00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13273</a:t>
            </a:r>
          </a:p>
        </p:txBody>
      </p:sp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31ABD8F9-8BE8-4110-8CEF-DD4403A3023A}"/>
              </a:ext>
            </a:extLst>
          </p:cNvPr>
          <p:cNvSpPr txBox="1">
            <a:spLocks/>
          </p:cNvSpPr>
          <p:nvPr/>
        </p:nvSpPr>
        <p:spPr>
          <a:xfrm>
            <a:off x="628453" y="699058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1E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 200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BE3678B-05CA-4D15-9AF4-573F4672E5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72" y="258073"/>
            <a:ext cx="658858" cy="467870"/>
          </a:xfrm>
          <a:prstGeom prst="rect">
            <a:avLst/>
          </a:prstGeom>
        </p:spPr>
      </p:pic>
      <p:sp>
        <p:nvSpPr>
          <p:cNvPr id="28" name="6 Marcador de texto">
            <a:extLst>
              <a:ext uri="{FF2B5EF4-FFF2-40B4-BE49-F238E27FC236}">
                <a16:creationId xmlns:a16="http://schemas.microsoft.com/office/drawing/2014/main" id="{658F670B-11B1-412D-8B82-0B523D29716D}"/>
              </a:ext>
            </a:extLst>
          </p:cNvPr>
          <p:cNvSpPr txBox="1">
            <a:spLocks/>
          </p:cNvSpPr>
          <p:nvPr/>
        </p:nvSpPr>
        <p:spPr>
          <a:xfrm>
            <a:off x="4176038" y="944826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00A8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"Crecimiento, Enraizado y Llenado"</a:t>
            </a:r>
            <a:endParaRPr lang="es-CO" sz="1600" b="1" i="1" dirty="0">
              <a:solidFill>
                <a:srgbClr val="00A85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0D9DD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623324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36847"/>
              </p:ext>
            </p:extLst>
          </p:nvPr>
        </p:nvGraphicFramePr>
        <p:xfrm>
          <a:off x="4788024" y="1426927"/>
          <a:ext cx="3888432" cy="304023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3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D9D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D9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Poliacrilato de potasio</a:t>
                      </a:r>
                      <a:endParaRPr lang="es-CO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19,7 %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Potasio Total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7,45 %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Potasio soluble en agua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9,42 %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 de retención de agua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32983,5 %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3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 en solución al 10%</a:t>
                      </a:r>
                      <a:endParaRPr lang="es-CO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7,85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3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 de Intercambio Catiónico</a:t>
                      </a:r>
                      <a:endParaRPr lang="es-CO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 </a:t>
                      </a:r>
                      <a:r>
                        <a:rPr lang="es-ES" sz="1200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meq</a:t>
                      </a:r>
                      <a:r>
                        <a:rPr lang="es-ES" sz="12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/100g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Conductividad eléctrica 1:200   </a:t>
                      </a:r>
                      <a:endParaRPr lang="es-CO" sz="16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0,780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Salmonella </a:t>
                      </a:r>
                      <a:r>
                        <a:rPr lang="es-ES" sz="1400" b="0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Ausencia/25 ml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5E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Enterobacterias</a:t>
                      </a:r>
                      <a:endParaRPr lang="es-CO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&lt;1.8 NMP/ml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DD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77828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82" y="5157192"/>
            <a:ext cx="396000" cy="40012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01782" y="5579442"/>
            <a:ext cx="19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Asegura la siembra y trasplante, funciona como reserva de agua.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1264" y="5115526"/>
            <a:ext cx="297056" cy="419841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754198" y="5579442"/>
            <a:ext cx="18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Mejora la capacidad de absorción de agua y nutrientes.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230" y="5109249"/>
            <a:ext cx="423572" cy="432396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4716016" y="5579442"/>
            <a:ext cx="23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Permite la siembra en zonas secas con suelos arenosos pobres y escasos de agua.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5640" y="5104303"/>
            <a:ext cx="396820" cy="442288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7200456" y="5579442"/>
            <a:ext cx="147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Reduce el estrés hídrico.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6 Marcador de texto">
            <a:extLst>
              <a:ext uri="{FF2B5EF4-FFF2-40B4-BE49-F238E27FC236}">
                <a16:creationId xmlns:a16="http://schemas.microsoft.com/office/drawing/2014/main" id="{875A9882-4810-4799-B2BB-1823B79550F4}"/>
              </a:ext>
            </a:extLst>
          </p:cNvPr>
          <p:cNvSpPr txBox="1">
            <a:spLocks/>
          </p:cNvSpPr>
          <p:nvPr/>
        </p:nvSpPr>
        <p:spPr>
          <a:xfrm>
            <a:off x="628453" y="699058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0D9D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HUMECSOIL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3556536-5995-4284-8875-38D3A4D685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72" y="258073"/>
            <a:ext cx="658858" cy="467870"/>
          </a:xfrm>
          <a:prstGeom prst="rect">
            <a:avLst/>
          </a:prstGeom>
        </p:spPr>
      </p:pic>
      <p:sp>
        <p:nvSpPr>
          <p:cNvPr id="21" name="6 Marcador de texto">
            <a:extLst>
              <a:ext uri="{FF2B5EF4-FFF2-40B4-BE49-F238E27FC236}">
                <a16:creationId xmlns:a16="http://schemas.microsoft.com/office/drawing/2014/main" id="{ED94848A-D672-49A6-998C-4A423E94D14E}"/>
              </a:ext>
            </a:extLst>
          </p:cNvPr>
          <p:cNvSpPr txBox="1">
            <a:spLocks/>
          </p:cNvSpPr>
          <p:nvPr/>
        </p:nvSpPr>
        <p:spPr>
          <a:xfrm>
            <a:off x="4689498" y="940465"/>
            <a:ext cx="4085988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0D9DD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"Su Seguro Hídrico"</a:t>
            </a:r>
            <a:endParaRPr lang="es-CO" sz="1600" b="1" i="1" dirty="0">
              <a:solidFill>
                <a:srgbClr val="0D9DD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3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7CA05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695332"/>
            <a:ext cx="4749892" cy="47498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616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1250037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595113"/>
              </p:ext>
            </p:extLst>
          </p:nvPr>
        </p:nvGraphicFramePr>
        <p:xfrm>
          <a:off x="4811588" y="224620"/>
          <a:ext cx="3600000" cy="471654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66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7CA0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7CA0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Nitrógeno total (N</a:t>
                      </a:r>
                      <a:r>
                        <a:rPr lang="es-ES" sz="1400" b="0" baseline="-2500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CO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78,91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Fosforo soluble en agua (P2O5)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218,61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Potasio soluble en agua (K2O)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176,44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Magnesio soluble en agua (MGO)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24,10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Azufre soluble en agua (S)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25,93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Calcio soluble en agua (Ca)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15,59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Silicio soluble en agua (SiO2)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23,01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 soluble en agua (Zn)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11,86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Manganeso soluble en agua (</a:t>
                      </a:r>
                      <a:r>
                        <a:rPr lang="es-ES" sz="1400" b="0" dirty="0" err="1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MnO</a:t>
                      </a: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5,91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Hierro soluble en agua (Fe)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0,55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Boro soluble en agua (B)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12,93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Cobalto soluble en agua (Co)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57873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Molibdeno soluble en agua (Mo)</a:t>
                      </a:r>
                      <a:endParaRPr lang="es-CO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0,80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44076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Aminoácidos totales</a:t>
                      </a:r>
                      <a:endParaRPr lang="es-CO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135,0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9226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Aminoácidos libres</a:t>
                      </a:r>
                      <a:endParaRPr lang="es-CO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108,0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368686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Carbono orgánico oxidable total</a:t>
                      </a:r>
                      <a:endParaRPr lang="es-CO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37,56 g/L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89134"/>
                  </a:ext>
                </a:extLst>
              </a:tr>
            </a:tbl>
          </a:graphicData>
        </a:graphic>
      </p:graphicFrame>
      <p:pic>
        <p:nvPicPr>
          <p:cNvPr id="21" name="Imagen 20">
            <a:extLst>
              <a:ext uri="{FF2B5EF4-FFF2-40B4-BE49-F238E27FC236}">
                <a16:creationId xmlns:a16="http://schemas.microsoft.com/office/drawing/2014/main" id="{33DC24F4-B4A6-409F-BFAA-FD62480F70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879" y="5085184"/>
            <a:ext cx="404623" cy="539497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1D373193-2391-46BF-866B-EC949A40FD9C}"/>
              </a:ext>
            </a:extLst>
          </p:cNvPr>
          <p:cNvSpPr/>
          <p:nvPr/>
        </p:nvSpPr>
        <p:spPr>
          <a:xfrm>
            <a:off x="539552" y="5694347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Mejora los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grados Brix de las cosechas.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AE8DA00-EC50-4FB3-B812-0B28E0F7BE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829" y="5145011"/>
            <a:ext cx="411184" cy="419841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E4E8F00D-A524-4F58-8683-7529118B76EC}"/>
              </a:ext>
            </a:extLst>
          </p:cNvPr>
          <p:cNvSpPr/>
          <p:nvPr/>
        </p:nvSpPr>
        <p:spPr>
          <a:xfrm>
            <a:off x="2390852" y="5608927"/>
            <a:ext cx="2109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Ideal en las etapas de mayor esfuerzo energético en la vida 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los cultivos.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C3E310C-C85D-4BA6-A751-447D051E49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600" y="5141186"/>
            <a:ext cx="423572" cy="42749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9FA3E551-3482-4E3A-8BBD-C22A227660C5}"/>
              </a:ext>
            </a:extLst>
          </p:cNvPr>
          <p:cNvSpPr/>
          <p:nvPr/>
        </p:nvSpPr>
        <p:spPr>
          <a:xfrm>
            <a:off x="4761386" y="5608927"/>
            <a:ext cx="230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Permite el máximo desarrollo y capacidad de producción de los productos cosechados.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DE74035D-3CDA-4BA6-AB9A-62A3563B0E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5878" y="5169625"/>
            <a:ext cx="396820" cy="370614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25DAA16D-3688-47E0-B4BB-98A6EC783D08}"/>
              </a:ext>
            </a:extLst>
          </p:cNvPr>
          <p:cNvSpPr/>
          <p:nvPr/>
        </p:nvSpPr>
        <p:spPr>
          <a:xfrm>
            <a:off x="7164288" y="5608927"/>
            <a:ext cx="180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Quelatado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con EDTA.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6 Marcador de texto">
            <a:extLst>
              <a:ext uri="{FF2B5EF4-FFF2-40B4-BE49-F238E27FC236}">
                <a16:creationId xmlns:a16="http://schemas.microsoft.com/office/drawing/2014/main" id="{8B43C53C-9EDA-42CF-9540-0E7C171F7174}"/>
              </a:ext>
            </a:extLst>
          </p:cNvPr>
          <p:cNvSpPr txBox="1">
            <a:spLocks/>
          </p:cNvSpPr>
          <p:nvPr/>
        </p:nvSpPr>
        <p:spPr>
          <a:xfrm>
            <a:off x="628453" y="578346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1E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COCODRILO</a:t>
            </a:r>
          </a:p>
        </p:txBody>
      </p:sp>
      <p:sp>
        <p:nvSpPr>
          <p:cNvPr id="16" name="6 Marcador de texto">
            <a:extLst>
              <a:ext uri="{FF2B5EF4-FFF2-40B4-BE49-F238E27FC236}">
                <a16:creationId xmlns:a16="http://schemas.microsoft.com/office/drawing/2014/main" id="{BBA71382-E354-40B3-B5AE-895631C9A9D6}"/>
              </a:ext>
            </a:extLst>
          </p:cNvPr>
          <p:cNvSpPr txBox="1">
            <a:spLocks/>
          </p:cNvSpPr>
          <p:nvPr/>
        </p:nvSpPr>
        <p:spPr>
          <a:xfrm>
            <a:off x="237845" y="883255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7CA05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“Rápido y efectivo para nutrir la planta”</a:t>
            </a:r>
            <a:endParaRPr lang="es-CO" sz="1600" b="1" i="1" dirty="0">
              <a:solidFill>
                <a:srgbClr val="7CA05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0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4CDCF6A4-23AE-4152-900A-9300E3543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iagrama de flujo: datos 4">
            <a:extLst>
              <a:ext uri="{FF2B5EF4-FFF2-40B4-BE49-F238E27FC236}">
                <a16:creationId xmlns:a16="http://schemas.microsoft.com/office/drawing/2014/main" id="{07EC0E0D-8F33-4C0A-BE93-965C998848A9}"/>
              </a:ext>
            </a:extLst>
          </p:cNvPr>
          <p:cNvSpPr/>
          <p:nvPr/>
        </p:nvSpPr>
        <p:spPr>
          <a:xfrm>
            <a:off x="4355976" y="-4038"/>
            <a:ext cx="4788024" cy="68620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464"/>
              <a:gd name="connsiteY0" fmla="*/ 10000 h 10000"/>
              <a:gd name="connsiteX1" fmla="*/ 2000 w 8464"/>
              <a:gd name="connsiteY1" fmla="*/ 0 h 10000"/>
              <a:gd name="connsiteX2" fmla="*/ 8464 w 8464"/>
              <a:gd name="connsiteY2" fmla="*/ 352 h 10000"/>
              <a:gd name="connsiteX3" fmla="*/ 8000 w 8464"/>
              <a:gd name="connsiteY3" fmla="*/ 10000 h 10000"/>
              <a:gd name="connsiteX4" fmla="*/ 0 w 8464"/>
              <a:gd name="connsiteY4" fmla="*/ 10000 h 10000"/>
              <a:gd name="connsiteX0" fmla="*/ 0 w 10346"/>
              <a:gd name="connsiteY0" fmla="*/ 10000 h 10000"/>
              <a:gd name="connsiteX1" fmla="*/ 2363 w 10346"/>
              <a:gd name="connsiteY1" fmla="*/ 0 h 10000"/>
              <a:gd name="connsiteX2" fmla="*/ 10346 w 10346"/>
              <a:gd name="connsiteY2" fmla="*/ 0 h 10000"/>
              <a:gd name="connsiteX3" fmla="*/ 9452 w 10346"/>
              <a:gd name="connsiteY3" fmla="*/ 10000 h 10000"/>
              <a:gd name="connsiteX4" fmla="*/ 0 w 10346"/>
              <a:gd name="connsiteY4" fmla="*/ 10000 h 10000"/>
              <a:gd name="connsiteX0" fmla="*/ 0 w 10284"/>
              <a:gd name="connsiteY0" fmla="*/ 10000 h 10000"/>
              <a:gd name="connsiteX1" fmla="*/ 2363 w 10284"/>
              <a:gd name="connsiteY1" fmla="*/ 0 h 10000"/>
              <a:gd name="connsiteX2" fmla="*/ 10284 w 10284"/>
              <a:gd name="connsiteY2" fmla="*/ 180 h 10000"/>
              <a:gd name="connsiteX3" fmla="*/ 9452 w 10284"/>
              <a:gd name="connsiteY3" fmla="*/ 10000 h 10000"/>
              <a:gd name="connsiteX4" fmla="*/ 0 w 10284"/>
              <a:gd name="connsiteY4" fmla="*/ 10000 h 10000"/>
              <a:gd name="connsiteX0" fmla="*/ 0 w 10358"/>
              <a:gd name="connsiteY0" fmla="*/ 10000 h 10000"/>
              <a:gd name="connsiteX1" fmla="*/ 2363 w 10358"/>
              <a:gd name="connsiteY1" fmla="*/ 0 h 10000"/>
              <a:gd name="connsiteX2" fmla="*/ 10358 w 10358"/>
              <a:gd name="connsiteY2" fmla="*/ 0 h 10000"/>
              <a:gd name="connsiteX3" fmla="*/ 9452 w 10358"/>
              <a:gd name="connsiteY3" fmla="*/ 10000 h 10000"/>
              <a:gd name="connsiteX4" fmla="*/ 0 w 10358"/>
              <a:gd name="connsiteY4" fmla="*/ 10000 h 10000"/>
              <a:gd name="connsiteX0" fmla="*/ 0 w 10410"/>
              <a:gd name="connsiteY0" fmla="*/ 10000 h 10000"/>
              <a:gd name="connsiteX1" fmla="*/ 2363 w 10410"/>
              <a:gd name="connsiteY1" fmla="*/ 0 h 10000"/>
              <a:gd name="connsiteX2" fmla="*/ 10358 w 10410"/>
              <a:gd name="connsiteY2" fmla="*/ 0 h 10000"/>
              <a:gd name="connsiteX3" fmla="*/ 10358 w 10410"/>
              <a:gd name="connsiteY3" fmla="*/ 9997 h 10000"/>
              <a:gd name="connsiteX4" fmla="*/ 0 w 10410"/>
              <a:gd name="connsiteY4" fmla="*/ 10000 h 10000"/>
              <a:gd name="connsiteX0" fmla="*/ 0 w 10358"/>
              <a:gd name="connsiteY0" fmla="*/ 10000 h 10000"/>
              <a:gd name="connsiteX1" fmla="*/ 2363 w 10358"/>
              <a:gd name="connsiteY1" fmla="*/ 0 h 10000"/>
              <a:gd name="connsiteX2" fmla="*/ 10358 w 10358"/>
              <a:gd name="connsiteY2" fmla="*/ 0 h 10000"/>
              <a:gd name="connsiteX3" fmla="*/ 10358 w 10358"/>
              <a:gd name="connsiteY3" fmla="*/ 9997 h 10000"/>
              <a:gd name="connsiteX4" fmla="*/ 0 w 103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8" h="10000">
                <a:moveTo>
                  <a:pt x="0" y="10000"/>
                </a:moveTo>
                <a:lnTo>
                  <a:pt x="2363" y="0"/>
                </a:lnTo>
                <a:lnTo>
                  <a:pt x="10358" y="0"/>
                </a:lnTo>
                <a:lnTo>
                  <a:pt x="10358" y="9997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4569" y="363698"/>
            <a:ext cx="2905663" cy="6186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C15DF10F-7F66-4CED-9341-E5C64ABF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98" y="537161"/>
            <a:ext cx="3729038" cy="723473"/>
          </a:xfrm>
        </p:spPr>
        <p:txBody>
          <a:bodyPr>
            <a:noAutofit/>
          </a:bodyPr>
          <a:lstStyle/>
          <a:p>
            <a:pPr algn="l">
              <a:lnSpc>
                <a:spcPts val="3800"/>
              </a:lnSpc>
            </a:pPr>
            <a:r>
              <a:rPr lang="es-CO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CUBRIMIENTO</a:t>
            </a:r>
            <a:endParaRPr lang="es-CO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E00C95D-85B1-40C6-BD05-D68EBB296F87}"/>
              </a:ext>
            </a:extLst>
          </p:cNvPr>
          <p:cNvSpPr txBox="1"/>
          <p:nvPr/>
        </p:nvSpPr>
        <p:spPr>
          <a:xfrm>
            <a:off x="816917" y="5318979"/>
            <a:ext cx="3729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Contamos con un amplio</a:t>
            </a:r>
          </a:p>
          <a:p>
            <a:r>
              <a:rPr lang="es-CO" sz="16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cubrimiento en Colombia,</a:t>
            </a:r>
          </a:p>
          <a:p>
            <a:r>
              <a:rPr lang="es-CO" sz="16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Ecuador, Perú y Belice.</a:t>
            </a:r>
          </a:p>
          <a:p>
            <a:endParaRPr lang="es-CO" sz="1600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14F0A62-5145-44DE-8E9E-5356AA0A1ECD}"/>
              </a:ext>
            </a:extLst>
          </p:cNvPr>
          <p:cNvSpPr/>
          <p:nvPr/>
        </p:nvSpPr>
        <p:spPr>
          <a:xfrm>
            <a:off x="329245" y="1206634"/>
            <a:ext cx="3510000" cy="54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solidFill>
                <a:srgbClr val="7030A0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1F68D8F-91BB-49D0-B484-02F4BECFDA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219E5C7-2A0F-4DCD-B0F1-7D9700E20DF9}"/>
              </a:ext>
            </a:extLst>
          </p:cNvPr>
          <p:cNvSpPr txBox="1">
            <a:spLocks/>
          </p:cNvSpPr>
          <p:nvPr/>
        </p:nvSpPr>
        <p:spPr>
          <a:xfrm>
            <a:off x="6740760" y="1052736"/>
            <a:ext cx="1971192" cy="231856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Huila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Cauca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Antioquia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Magdalena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Eje Cafetero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Cundinamarca</a:t>
            </a: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1725" dirty="0">
              <a:latin typeface="Cera Pro" panose="00000500000000000000" pitchFamily="50" charset="0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B4D8AE62-B818-4DF5-864E-17EDFAF3236E}"/>
              </a:ext>
            </a:extLst>
          </p:cNvPr>
          <p:cNvSpPr txBox="1">
            <a:spLocks/>
          </p:cNvSpPr>
          <p:nvPr/>
        </p:nvSpPr>
        <p:spPr>
          <a:xfrm>
            <a:off x="6743650" y="3373318"/>
            <a:ext cx="2119504" cy="2878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Nariño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Tolima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Boyacá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Santander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Valle del Cauca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Ecuador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Perú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Belice</a:t>
            </a: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1725" dirty="0">
              <a:latin typeface="Cera Pro" panose="00000500000000000000" pitchFamily="50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55A9875-DD9F-4AD3-BF3E-71D70C153248}"/>
              </a:ext>
            </a:extLst>
          </p:cNvPr>
          <p:cNvSpPr/>
          <p:nvPr/>
        </p:nvSpPr>
        <p:spPr>
          <a:xfrm rot="16200000" flipV="1">
            <a:off x="322968" y="5866631"/>
            <a:ext cx="897617" cy="108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7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A0D4897D-4A78-4FDB-B57F-44F4B57D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r="42392"/>
          <a:stretch/>
        </p:blipFill>
        <p:spPr>
          <a:xfrm>
            <a:off x="0" y="0"/>
            <a:ext cx="3726253" cy="6858000"/>
          </a:xfrm>
          <a:prstGeom prst="rect">
            <a:avLst/>
          </a:prstGeom>
        </p:spPr>
      </p:pic>
      <p:sp>
        <p:nvSpPr>
          <p:cNvPr id="22" name="Rectángulo 4">
            <a:extLst>
              <a:ext uri="{FF2B5EF4-FFF2-40B4-BE49-F238E27FC236}">
                <a16:creationId xmlns:a16="http://schemas.microsoft.com/office/drawing/2014/main" id="{17656CDD-8F07-418F-8830-FB8EDE2805B5}"/>
              </a:ext>
            </a:extLst>
          </p:cNvPr>
          <p:cNvSpPr/>
          <p:nvPr/>
        </p:nvSpPr>
        <p:spPr>
          <a:xfrm>
            <a:off x="0" y="0"/>
            <a:ext cx="3726253" cy="6858000"/>
          </a:xfrm>
          <a:custGeom>
            <a:avLst/>
            <a:gdLst>
              <a:gd name="connsiteX0" fmla="*/ 0 w 3726253"/>
              <a:gd name="connsiteY0" fmla="*/ 0 h 6858000"/>
              <a:gd name="connsiteX1" fmla="*/ 37262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  <a:gd name="connsiteX0" fmla="*/ 0 w 3726253"/>
              <a:gd name="connsiteY0" fmla="*/ 0 h 6858000"/>
              <a:gd name="connsiteX1" fmla="*/ 32309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6253" h="6858000">
                <a:moveTo>
                  <a:pt x="0" y="0"/>
                </a:moveTo>
                <a:lnTo>
                  <a:pt x="3230953" y="0"/>
                </a:lnTo>
                <a:lnTo>
                  <a:pt x="37262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3482">
                  <a:alpha val="60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Rectángulo 4">
            <a:extLst>
              <a:ext uri="{FF2B5EF4-FFF2-40B4-BE49-F238E27FC236}">
                <a16:creationId xmlns:a16="http://schemas.microsoft.com/office/drawing/2014/main" id="{C4A9B5FD-6AC6-4559-B6D3-A170A83C4AAA}"/>
              </a:ext>
            </a:extLst>
          </p:cNvPr>
          <p:cNvSpPr/>
          <p:nvPr/>
        </p:nvSpPr>
        <p:spPr>
          <a:xfrm flipH="1" flipV="1">
            <a:off x="3221515" y="0"/>
            <a:ext cx="3726253" cy="6858000"/>
          </a:xfrm>
          <a:custGeom>
            <a:avLst/>
            <a:gdLst>
              <a:gd name="connsiteX0" fmla="*/ 0 w 3726253"/>
              <a:gd name="connsiteY0" fmla="*/ 0 h 6858000"/>
              <a:gd name="connsiteX1" fmla="*/ 37262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  <a:gd name="connsiteX0" fmla="*/ 0 w 3726253"/>
              <a:gd name="connsiteY0" fmla="*/ 0 h 6858000"/>
              <a:gd name="connsiteX1" fmla="*/ 32309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6253" h="6858000">
                <a:moveTo>
                  <a:pt x="0" y="0"/>
                </a:moveTo>
                <a:lnTo>
                  <a:pt x="3230953" y="0"/>
                </a:lnTo>
                <a:lnTo>
                  <a:pt x="37262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/>
          <p:cNvSpPr/>
          <p:nvPr/>
        </p:nvSpPr>
        <p:spPr>
          <a:xfrm>
            <a:off x="441174" y="4926432"/>
            <a:ext cx="2871423" cy="1172116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>
              <a:lnSpc>
                <a:spcPts val="4300"/>
              </a:lnSpc>
            </a:pPr>
            <a:r>
              <a:rPr lang="es-ES" sz="3200" b="1" dirty="0">
                <a:ln/>
                <a:solidFill>
                  <a:schemeClr val="bg1"/>
                </a:solidFill>
                <a:latin typeface="Century Gothic" panose="020B0502020202020204" pitchFamily="34" charset="0"/>
              </a:rPr>
              <a:t>NUESTROS</a:t>
            </a:r>
          </a:p>
          <a:p>
            <a:pPr>
              <a:lnSpc>
                <a:spcPts val="4300"/>
              </a:lnSpc>
            </a:pPr>
            <a:r>
              <a:rPr lang="es-ES" sz="4400" b="1" dirty="0">
                <a:ln/>
                <a:solidFill>
                  <a:schemeClr val="bg1"/>
                </a:solidFill>
                <a:latin typeface="Century Gothic" panose="020B0502020202020204" pitchFamily="34" charset="0"/>
              </a:rPr>
              <a:t>CLIENTES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15" y="3966104"/>
            <a:ext cx="1350027" cy="960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230" y="3750176"/>
            <a:ext cx="1425735" cy="8930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840" y="2970550"/>
            <a:ext cx="1131170" cy="6024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629" y="4909523"/>
            <a:ext cx="897132" cy="758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468" y="3945731"/>
            <a:ext cx="1378589" cy="5760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949" y="3160908"/>
            <a:ext cx="1530782" cy="3833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976" y="4127450"/>
            <a:ext cx="1462403" cy="3257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619" y="5021010"/>
            <a:ext cx="733506" cy="5286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063781"/>
            <a:ext cx="1762808" cy="5207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174" y="2050639"/>
            <a:ext cx="1263848" cy="6319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436" y="2063782"/>
            <a:ext cx="1480359" cy="51314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302" y="4914623"/>
            <a:ext cx="834567" cy="74992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365" y="3124554"/>
            <a:ext cx="1745015" cy="3592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EA1B5A4-24F6-4759-9355-C120B6D5E3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93" y="4837846"/>
            <a:ext cx="738014" cy="89541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C4CD9B7-852A-4F6E-B617-016211C71B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896" y="1021422"/>
            <a:ext cx="1615211" cy="64630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375134A-99A0-4CFB-8797-CC5448C775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727" y="1050960"/>
            <a:ext cx="1425230" cy="58722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678F8A-B8C6-4739-9030-097D82A5F0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4494" y="1110612"/>
            <a:ext cx="1543755" cy="5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50D8832-8DF1-4367-9B88-B0321D840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676834" y="1988840"/>
            <a:ext cx="5790334" cy="55409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NUTRIENTES EMPRESAGRO</a:t>
            </a:r>
            <a:endParaRPr lang="es-CO" sz="3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289" y="1340768"/>
            <a:ext cx="821423" cy="5833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49882" y="2793702"/>
            <a:ext cx="6444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Diseñados para mejorar la biología del suelo, nutrir las plantas y mejorar las cosechas.</a:t>
            </a:r>
          </a:p>
          <a:p>
            <a:pPr algn="ctr"/>
            <a:endParaRPr lang="es-E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3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8DEE8D-3469-D8AD-BB89-94D725E1F0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518"/>
            <a:ext cx="9144000" cy="60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DEEDA7-AFDC-456F-A3A1-B6456579F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23604"/>
          <a:stretch/>
        </p:blipFill>
        <p:spPr>
          <a:xfrm>
            <a:off x="-1" y="616872"/>
            <a:ext cx="9144000" cy="3364944"/>
          </a:xfrm>
          <a:prstGeom prst="rect">
            <a:avLst/>
          </a:prstGeom>
        </p:spPr>
      </p:pic>
      <p:sp>
        <p:nvSpPr>
          <p:cNvPr id="15" name="Rectángulo 4">
            <a:extLst>
              <a:ext uri="{FF2B5EF4-FFF2-40B4-BE49-F238E27FC236}">
                <a16:creationId xmlns:a16="http://schemas.microsoft.com/office/drawing/2014/main" id="{47AA654C-735F-4E5E-B524-DC22FC6607DC}"/>
              </a:ext>
            </a:extLst>
          </p:cNvPr>
          <p:cNvSpPr/>
          <p:nvPr/>
        </p:nvSpPr>
        <p:spPr>
          <a:xfrm>
            <a:off x="0" y="620688"/>
            <a:ext cx="9144000" cy="3364944"/>
          </a:xfrm>
          <a:prstGeom prst="rect">
            <a:avLst/>
          </a:prstGeom>
          <a:gradFill flip="none" rotWithShape="1">
            <a:gsLst>
              <a:gs pos="0">
                <a:srgbClr val="323482">
                  <a:alpha val="83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564" y="812921"/>
            <a:ext cx="3729039" cy="723473"/>
          </a:xfrm>
        </p:spPr>
        <p:txBody>
          <a:bodyPr>
            <a:noAutofit/>
          </a:bodyPr>
          <a:lstStyle/>
          <a:p>
            <a:pPr algn="l">
              <a:lnSpc>
                <a:spcPts val="500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¿QUIÉNES SOMOS?</a:t>
            </a:r>
            <a:endParaRPr lang="es-CO" sz="3000" b="1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647564" y="1536395"/>
            <a:ext cx="7848872" cy="15121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sz="1400" dirty="0">
                <a:solidFill>
                  <a:schemeClr val="bg1"/>
                </a:solidFill>
                <a:latin typeface="Cera Pro" panose="00000500000000000000" pitchFamily="50" charset="0"/>
              </a:rPr>
              <a:t>Con más de 31 años de experiencia en la comercialización de productos agrícolas y 8 años como fabricantes de fertilizantes orgánicos granulados, líquidos, foliares y mezclas físicas; soportados con altos estándares de calidad y certificados internacionales, somos referente importante en el sector de la agricultura sostenible.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16632"/>
            <a:ext cx="1486536" cy="346925"/>
          </a:xfrm>
          <a:prstGeom prst="rect">
            <a:avLst/>
          </a:prstGeom>
        </p:spPr>
      </p:pic>
      <p:sp>
        <p:nvSpPr>
          <p:cNvPr id="14" name="Rectángulo 4"/>
          <p:cNvSpPr/>
          <p:nvPr/>
        </p:nvSpPr>
        <p:spPr>
          <a:xfrm rot="5400000" flipH="1">
            <a:off x="6476733" y="-485371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C22036-7278-4A06-857A-A0E419CB5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58" y="3536051"/>
            <a:ext cx="899162" cy="8991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789DA4-6402-4E9B-90D3-6D91E052B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81" y="3530562"/>
            <a:ext cx="899162" cy="8991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0CDE455-75C2-4839-B508-AEA4C5A0A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19" y="3530562"/>
            <a:ext cx="899162" cy="899162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184B5E1-2C28-4E11-A689-FE489D6946C2}"/>
              </a:ext>
            </a:extLst>
          </p:cNvPr>
          <p:cNvSpPr txBox="1">
            <a:spLocks/>
          </p:cNvSpPr>
          <p:nvPr/>
        </p:nvSpPr>
        <p:spPr>
          <a:xfrm>
            <a:off x="951751" y="4249704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s-CO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31 AÑOS</a:t>
            </a:r>
            <a:endParaRPr lang="es-CO" sz="2000" dirty="0">
              <a:solidFill>
                <a:srgbClr val="7030A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F6C97653-8A21-461A-BF89-A401D6B39CB9}"/>
              </a:ext>
            </a:extLst>
          </p:cNvPr>
          <p:cNvSpPr txBox="1">
            <a:spLocks/>
          </p:cNvSpPr>
          <p:nvPr/>
        </p:nvSpPr>
        <p:spPr>
          <a:xfrm>
            <a:off x="3491880" y="4256821"/>
            <a:ext cx="216024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s-CO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CERTIFICADOS</a:t>
            </a:r>
            <a:endParaRPr lang="es-CO" sz="2000" dirty="0">
              <a:solidFill>
                <a:srgbClr val="7030A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4D206F2-6747-431A-B7A1-B1DC991CF190}"/>
              </a:ext>
            </a:extLst>
          </p:cNvPr>
          <p:cNvSpPr txBox="1">
            <a:spLocks/>
          </p:cNvSpPr>
          <p:nvPr/>
        </p:nvSpPr>
        <p:spPr>
          <a:xfrm>
            <a:off x="6608074" y="4293367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s-CO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8 AÑOS</a:t>
            </a:r>
            <a:endParaRPr lang="es-CO" sz="2000" dirty="0">
              <a:solidFill>
                <a:srgbClr val="7030A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2F8BAD60-F4E0-44F1-A64E-009506AB293F}"/>
              </a:ext>
            </a:extLst>
          </p:cNvPr>
          <p:cNvSpPr txBox="1">
            <a:spLocks/>
          </p:cNvSpPr>
          <p:nvPr/>
        </p:nvSpPr>
        <p:spPr>
          <a:xfrm>
            <a:off x="683568" y="4777721"/>
            <a:ext cx="2120541" cy="52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En la comercialización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de productos agrícolas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9C6C4022-9EED-473A-9062-27E7D804351F}"/>
              </a:ext>
            </a:extLst>
          </p:cNvPr>
          <p:cNvSpPr txBox="1">
            <a:spLocks/>
          </p:cNvSpPr>
          <p:nvPr/>
        </p:nvSpPr>
        <p:spPr>
          <a:xfrm>
            <a:off x="3141764" y="4777721"/>
            <a:ext cx="2860471" cy="52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Con altos estándares de calidad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y certificados internacionales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B8F29780-8BCF-473A-95C9-A433A2F69BB4}"/>
              </a:ext>
            </a:extLst>
          </p:cNvPr>
          <p:cNvSpPr txBox="1">
            <a:spLocks/>
          </p:cNvSpPr>
          <p:nvPr/>
        </p:nvSpPr>
        <p:spPr>
          <a:xfrm>
            <a:off x="6339891" y="4777721"/>
            <a:ext cx="2120541" cy="52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Como fabricantes de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fertilizantes orgánicos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33B2833-AFC4-4A10-8C89-AE219C36EF20}"/>
              </a:ext>
            </a:extLst>
          </p:cNvPr>
          <p:cNvGrpSpPr/>
          <p:nvPr/>
        </p:nvGrpSpPr>
        <p:grpSpPr>
          <a:xfrm>
            <a:off x="3514451" y="5408950"/>
            <a:ext cx="2115099" cy="618721"/>
            <a:chOff x="3512222" y="5408950"/>
            <a:chExt cx="2115099" cy="61872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CE404C9-FF71-423B-9BCB-29628C063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222" y="5408950"/>
              <a:ext cx="618721" cy="61872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9F57A64-FD2B-4C15-BC55-DF99A4479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881" y="5408950"/>
              <a:ext cx="614238" cy="61872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3CF8EFA-9647-417E-B97E-1FAAA29AE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083" y="5408950"/>
              <a:ext cx="614238" cy="618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30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577969" y="1988840"/>
            <a:ext cx="4622711" cy="30707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orgánicos granulados.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granulados para uso industrial.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líquidos foliares.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para jardinería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Mezclas físicas NPK.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Retenedores de humedad.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Maquilas de fertilizantes.</a:t>
            </a: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1725" dirty="0">
              <a:latin typeface="Cera Pro" panose="00000500000000000000" pitchFamily="50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4577969" cy="6858000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3482"/>
              </a:gs>
              <a:gs pos="100000">
                <a:srgbClr val="323482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38906" y="2564904"/>
            <a:ext cx="3729038" cy="1224136"/>
          </a:xfrm>
        </p:spPr>
        <p:txBody>
          <a:bodyPr>
            <a:noAutofit/>
          </a:bodyPr>
          <a:lstStyle/>
          <a:p>
            <a:pPr algn="l">
              <a:lnSpc>
                <a:spcPts val="4300"/>
              </a:lnSpc>
            </a:pPr>
            <a:r>
              <a:rPr lang="es-CO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br>
              <a:rPr lang="es-CO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O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HACEMOS</a:t>
            </a:r>
            <a:r>
              <a:rPr lang="es-CO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38906" y="3829050"/>
            <a:ext cx="3729038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25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“Haciendo Suelos,</a:t>
            </a:r>
          </a:p>
          <a:p>
            <a:r>
              <a:rPr lang="es-ES" sz="2025" i="1" dirty="0">
                <a:solidFill>
                  <a:schemeClr val="bg1"/>
                </a:solidFill>
                <a:latin typeface="Century Gothic" panose="020B0502020202020204" pitchFamily="34" charset="0"/>
              </a:rPr>
              <a:t>Cosechando Futuro” </a:t>
            </a:r>
            <a:endParaRPr lang="es-CO" sz="2025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O" sz="2025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21358"/>
            <a:ext cx="1227307" cy="87153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01253" y="3735040"/>
            <a:ext cx="3510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235762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035B068-9EB3-4A72-B130-F3987B98F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703724" imgH="5469775" progId="CorelDraw.Graphic.22">
                  <p:embed/>
                </p:oleObj>
              </mc:Choice>
              <mc:Fallback>
                <p:oleObj name="CorelDRAW" r:id="rId2" imgW="9703724" imgH="5469775" progId="CorelDraw.Graphic.2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035B068-9EB3-4A72-B130-F3987B98F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6CA6658-821B-4856-9078-7EFB8F1DE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877272"/>
            <a:ext cx="5337059" cy="6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6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9D5971C5-04A7-4EAA-983A-BB2B37238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703724" imgH="5469775" progId="CorelDraw.Graphic.22">
                  <p:embed/>
                </p:oleObj>
              </mc:Choice>
              <mc:Fallback>
                <p:oleObj name="CorelDRAW" r:id="rId2" imgW="9703724" imgH="5469775" progId="CorelDraw.Graphic.22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9D5971C5-04A7-4EAA-983A-BB2B37238A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4">
            <a:extLst>
              <a:ext uri="{FF2B5EF4-FFF2-40B4-BE49-F238E27FC236}">
                <a16:creationId xmlns:a16="http://schemas.microsoft.com/office/drawing/2014/main" id="{11500205-FDD8-4810-9082-3AF993D05BA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23482">
                  <a:alpha val="83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A42E69-A714-4BAE-A54D-88E3A86C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9" y="2564904"/>
            <a:ext cx="8619762" cy="29230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4907B7-4064-4693-8518-2EFFE6735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59" y="1199507"/>
            <a:ext cx="5148082" cy="7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ángulo 4"/>
          <p:cNvSpPr/>
          <p:nvPr/>
        </p:nvSpPr>
        <p:spPr>
          <a:xfrm>
            <a:off x="-22093" y="0"/>
            <a:ext cx="9166093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rgbClr val="00359D"/>
              </a:gs>
              <a:gs pos="100000">
                <a:srgbClr val="00359E"/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17E5188-DE29-4158-95A1-BD0ABAC5DF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996" y="5027898"/>
            <a:ext cx="1837294" cy="1832400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3646451" y="5027209"/>
            <a:ext cx="1842157" cy="1833026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5D16BE5-14BF-440D-9366-27131FB6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78" y="5038637"/>
            <a:ext cx="1833217" cy="183302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A2E250B-22A9-4FC4-A506-24B38B860199}"/>
              </a:ext>
            </a:extLst>
          </p:cNvPr>
          <p:cNvSpPr/>
          <p:nvPr/>
        </p:nvSpPr>
        <p:spPr>
          <a:xfrm>
            <a:off x="-22093" y="5035092"/>
            <a:ext cx="1845678" cy="1833026"/>
          </a:xfrm>
          <a:prstGeom prst="rect">
            <a:avLst/>
          </a:prstGeom>
          <a:solidFill>
            <a:srgbClr val="1EB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6304DA0-C5A5-42C2-8C02-CB912B4BB8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9" y="1380611"/>
            <a:ext cx="1830197" cy="18324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4999E11-3B7F-4025-B4C7-1D5B5CB29355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738" y="5020820"/>
            <a:ext cx="1833217" cy="1833026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1713981-5374-4506-A5AB-25EEB6ACC6DE}"/>
              </a:ext>
            </a:extLst>
          </p:cNvPr>
          <p:cNvSpPr/>
          <p:nvPr/>
        </p:nvSpPr>
        <p:spPr>
          <a:xfrm>
            <a:off x="7310784" y="5032202"/>
            <a:ext cx="1833217" cy="1833026"/>
          </a:xfrm>
          <a:prstGeom prst="rect">
            <a:avLst/>
          </a:prstGeom>
          <a:solidFill>
            <a:srgbClr val="86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4ECD049-8187-4E05-9AE1-94011629F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263" y="1366059"/>
            <a:ext cx="1834790" cy="1839948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60C7215-4A5E-488C-8EF5-5135AA5EE08C}"/>
              </a:ext>
            </a:extLst>
          </p:cNvPr>
          <p:cNvSpPr/>
          <p:nvPr/>
        </p:nvSpPr>
        <p:spPr>
          <a:xfrm>
            <a:off x="7309662" y="1363630"/>
            <a:ext cx="1849656" cy="1834402"/>
          </a:xfrm>
          <a:prstGeom prst="rect">
            <a:avLst/>
          </a:prstGeom>
          <a:solidFill>
            <a:srgbClr val="C75F0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6" y="1371315"/>
            <a:ext cx="1833217" cy="1833026"/>
          </a:xfrm>
          <a:prstGeom prst="rect">
            <a:avLst/>
          </a:prstGeom>
        </p:spPr>
      </p:pic>
      <p:pic>
        <p:nvPicPr>
          <p:cNvPr id="44" name="Imagen 43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1364468"/>
            <a:ext cx="1833217" cy="1833026"/>
          </a:xfrm>
          <a:prstGeom prst="rect">
            <a:avLst/>
          </a:prstGeom>
        </p:spPr>
      </p:pic>
      <p:pic>
        <p:nvPicPr>
          <p:cNvPr id="49" name="Imagen 48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824" y="1364600"/>
            <a:ext cx="1833217" cy="1833026"/>
          </a:xfrm>
          <a:prstGeom prst="rect">
            <a:avLst/>
          </a:prstGeom>
        </p:spPr>
      </p:pic>
      <p:pic>
        <p:nvPicPr>
          <p:cNvPr id="50" name="Imagen 49"/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8" y="3198756"/>
            <a:ext cx="1833851" cy="1841208"/>
          </a:xfrm>
          <a:prstGeom prst="rect">
            <a:avLst/>
          </a:prstGeom>
        </p:spPr>
      </p:pic>
      <p:pic>
        <p:nvPicPr>
          <p:cNvPr id="51" name="Imagen 50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5033539"/>
            <a:ext cx="1833217" cy="1833026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389" y="3197371"/>
            <a:ext cx="1845591" cy="1835912"/>
          </a:xfrm>
          <a:prstGeom prst="rect">
            <a:avLst/>
          </a:prstGeom>
        </p:spPr>
      </p:pic>
      <p:sp>
        <p:nvSpPr>
          <p:cNvPr id="54" name="Rectángulo 53"/>
          <p:cNvSpPr/>
          <p:nvPr/>
        </p:nvSpPr>
        <p:spPr>
          <a:xfrm>
            <a:off x="3651651" y="1363613"/>
            <a:ext cx="1833217" cy="1833026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Rectángulo 57"/>
          <p:cNvSpPr/>
          <p:nvPr/>
        </p:nvSpPr>
        <p:spPr>
          <a:xfrm>
            <a:off x="1815969" y="3198267"/>
            <a:ext cx="1834489" cy="184028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Rectángulo 59"/>
          <p:cNvSpPr/>
          <p:nvPr/>
        </p:nvSpPr>
        <p:spPr>
          <a:xfrm>
            <a:off x="5482661" y="3196572"/>
            <a:ext cx="1840906" cy="1833026"/>
          </a:xfrm>
          <a:prstGeom prst="rect">
            <a:avLst/>
          </a:prstGeom>
          <a:solidFill>
            <a:srgbClr val="CC9B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16D8194-C124-432E-B965-F82A65E04446}"/>
              </a:ext>
            </a:extLst>
          </p:cNvPr>
          <p:cNvSpPr/>
          <p:nvPr/>
        </p:nvSpPr>
        <p:spPr>
          <a:xfrm>
            <a:off x="-18439" y="1367397"/>
            <a:ext cx="1833217" cy="1833026"/>
          </a:xfrm>
          <a:prstGeom prst="rect">
            <a:avLst/>
          </a:prstGeom>
          <a:solidFill>
            <a:srgbClr val="7ABC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168E7F-27EC-4C3A-A78A-AC852985CB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03" y="3196572"/>
            <a:ext cx="1834790" cy="183994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A8FF68B-42D2-4114-825A-B5B8CB9C75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507" y="3196857"/>
            <a:ext cx="1832400" cy="183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2FBBA9-8534-42FB-95AE-7BB1A0C4F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154" y="3185989"/>
            <a:ext cx="1818904" cy="1847223"/>
          </a:xfrm>
          <a:prstGeom prst="rect">
            <a:avLst/>
          </a:prstGeom>
        </p:spPr>
      </p:pic>
      <p:pic>
        <p:nvPicPr>
          <p:cNvPr id="43" name="Imagen 42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9" y="5034491"/>
            <a:ext cx="1834628" cy="183302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D293E7DE-0637-41D0-88C9-7141621524E1}"/>
              </a:ext>
            </a:extLst>
          </p:cNvPr>
          <p:cNvGrpSpPr/>
          <p:nvPr/>
        </p:nvGrpSpPr>
        <p:grpSpPr>
          <a:xfrm>
            <a:off x="2207283" y="293235"/>
            <a:ext cx="4707340" cy="769441"/>
            <a:chOff x="2851317" y="303711"/>
            <a:chExt cx="4707340" cy="769441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B112E4F6-617A-4745-8259-E3612122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51317" y="378870"/>
              <a:ext cx="619125" cy="619125"/>
            </a:xfrm>
            <a:prstGeom prst="rect">
              <a:avLst/>
            </a:prstGeom>
          </p:spPr>
        </p:pic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EA7BE2D5-F2DC-4643-A0CA-EB1250B0628B}"/>
                </a:ext>
              </a:extLst>
            </p:cNvPr>
            <p:cNvSpPr txBox="1"/>
            <p:nvPr/>
          </p:nvSpPr>
          <p:spPr>
            <a:xfrm>
              <a:off x="3591016" y="303711"/>
              <a:ext cx="39676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 dirty="0">
                  <a:solidFill>
                    <a:schemeClr val="bg1"/>
                  </a:solidFill>
                  <a:latin typeface="Cera Pro" panose="00000500000000000000" pitchFamily="50" charset="0"/>
                </a:rPr>
                <a:t>GRANULADOS</a:t>
              </a:r>
              <a:endParaRPr lang="es-CO" sz="4400" b="1" dirty="0">
                <a:solidFill>
                  <a:schemeClr val="bg1"/>
                </a:solidFill>
                <a:latin typeface="Cera Pro" panose="00000500000000000000" pitchFamily="50" charset="0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99B663BA-8AD8-4242-B7E4-C05FDC2CE8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011" y="1346416"/>
            <a:ext cx="1846800" cy="1846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0D979A-E8AB-4F04-B064-AD675550D47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788" y="5040483"/>
            <a:ext cx="1846800" cy="1846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ABCB85-602E-4114-9373-10C2E526161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293" y="3186868"/>
            <a:ext cx="1846800" cy="1846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68C6795-2C7F-4D36-AD71-6528085BCF6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8600" y="5034527"/>
            <a:ext cx="1846800" cy="1846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EDBDA39-1264-4B50-8295-BD7CE0A9EFB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766" y="3191628"/>
            <a:ext cx="1846800" cy="18468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E5CDB20-B359-47D0-811B-428B60E0A58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45" y="1361154"/>
            <a:ext cx="1845679" cy="184567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8CCDEE3-4110-4BA1-A4A2-356CE0FA45A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833" y="5020594"/>
            <a:ext cx="1846800" cy="1846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24FB0B6-73F2-44F5-BEB6-DCD1659E4A3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1090" y="1366176"/>
            <a:ext cx="1846800" cy="1846800"/>
          </a:xfrm>
          <a:prstGeom prst="rect">
            <a:avLst/>
          </a:prstGeom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4E62E26-6E3D-042E-1845-EA1526402A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5684" y="242088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893272" imgH="893272" progId="CorelDraw.Graphic.24">
                  <p:embed/>
                </p:oleObj>
              </mc:Choice>
              <mc:Fallback>
                <p:oleObj name="CorelDRAW" r:id="rId21" imgW="893272" imgH="893272" progId="CorelDraw.Graphic.2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B4E62E26-6E3D-042E-1845-EA1526402A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25684" y="242088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DEBFB92C-5CCD-803F-1624-A612DE5F64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096" y="6093296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893272" imgH="893272" progId="CorelDraw.Graphic.24">
                  <p:embed/>
                </p:oleObj>
              </mc:Choice>
              <mc:Fallback>
                <p:oleObj name="CorelDRAW" r:id="rId23" imgW="893272" imgH="893272" progId="CorelDraw.Graphic.2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DEBFB92C-5CCD-803F-1624-A612DE5F6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16096" y="6093296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80FD2AE5-1F1F-0E33-330B-458A4AFB03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71646" y="607659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5" imgW="893272" imgH="893272" progId="CorelDraw.Graphic.24">
                  <p:embed/>
                </p:oleObj>
              </mc:Choice>
              <mc:Fallback>
                <p:oleObj name="CorelDRAW" r:id="rId25" imgW="893272" imgH="893272" progId="CorelDraw.Graphic.24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80FD2AE5-1F1F-0E33-330B-458A4AFB03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371646" y="607659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FBA6CADC-A4AC-8F9A-1234-DA68128E01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7970" y="4260685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7" imgW="893272" imgH="893272" progId="CorelDraw.Graphic.24">
                  <p:embed/>
                </p:oleObj>
              </mc:Choice>
              <mc:Fallback>
                <p:oleObj name="CorelDRAW" r:id="rId27" imgW="893272" imgH="893272" progId="CorelDraw.Graphic.24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FBA6CADC-A4AC-8F9A-1234-DA68128E01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37970" y="4260685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36AC1303-391D-5BDC-9B8E-574B288CC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4311" y="242088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9" imgW="893272" imgH="893272" progId="CorelDraw.Graphic.24">
                  <p:embed/>
                </p:oleObj>
              </mc:Choice>
              <mc:Fallback>
                <p:oleObj name="CorelDRAW" r:id="rId29" imgW="893272" imgH="893272" progId="CorelDraw.Graphic.24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36AC1303-391D-5BDC-9B8E-574B288CC1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704311" y="242088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2F01F028-D9A8-5459-1527-94C9B294B4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77624" y="242088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1" imgW="893272" imgH="893272" progId="CorelDraw.Graphic.24">
                  <p:embed/>
                </p:oleObj>
              </mc:Choice>
              <mc:Fallback>
                <p:oleObj name="CorelDRAW" r:id="rId31" imgW="893272" imgH="893272" progId="CorelDraw.Graphic.24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2F01F028-D9A8-5459-1527-94C9B294B4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8377624" y="242088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88CB181A-92B7-FE4B-49E1-AD5AF1364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9391" y="6077994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3" imgW="893272" imgH="893272" progId="CorelDraw.Graphic.24">
                  <p:embed/>
                </p:oleObj>
              </mc:Choice>
              <mc:Fallback>
                <p:oleObj name="CorelDRAW" r:id="rId33" imgW="893272" imgH="893272" progId="CorelDraw.Graphic.24">
                  <p:embed/>
                  <p:pic>
                    <p:nvPicPr>
                      <p:cNvPr id="23" name="Objeto 22">
                        <a:extLst>
                          <a:ext uri="{FF2B5EF4-FFF2-40B4-BE49-F238E27FC236}">
                            <a16:creationId xmlns:a16="http://schemas.microsoft.com/office/drawing/2014/main" id="{88CB181A-92B7-FE4B-49E1-AD5AF1364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29391" y="6077994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o 24">
            <a:extLst>
              <a:ext uri="{FF2B5EF4-FFF2-40B4-BE49-F238E27FC236}">
                <a16:creationId xmlns:a16="http://schemas.microsoft.com/office/drawing/2014/main" id="{8A1BC568-8B31-960A-7EC9-2D3DBE8B05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0240" y="4250199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5" imgW="893272" imgH="893272" progId="CorelDraw.Graphic.24">
                  <p:embed/>
                </p:oleObj>
              </mc:Choice>
              <mc:Fallback>
                <p:oleObj name="CorelDRAW" r:id="rId35" imgW="893272" imgH="893272" progId="CorelDraw.Graphic.24">
                  <p:embed/>
                  <p:pic>
                    <p:nvPicPr>
                      <p:cNvPr id="25" name="Objeto 24">
                        <a:extLst>
                          <a:ext uri="{FF2B5EF4-FFF2-40B4-BE49-F238E27FC236}">
                            <a16:creationId xmlns:a16="http://schemas.microsoft.com/office/drawing/2014/main" id="{8A1BC568-8B31-960A-7EC9-2D3DBE8B0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870240" y="4250199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64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0EAB59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32656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671244"/>
              </p:ext>
            </p:extLst>
          </p:nvPr>
        </p:nvGraphicFramePr>
        <p:xfrm>
          <a:off x="4609321" y="1701001"/>
          <a:ext cx="3896141" cy="257110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88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COMPONENTE NUTRICIONAL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EA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%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0EA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Fósforo (P2O5)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3ED8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22,8 %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3ED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Calcio (</a:t>
                      </a:r>
                      <a:r>
                        <a:rPr lang="es-ES" sz="18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3F5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31,0 %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3F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Silicio (SiO2)   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3ED8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16,5 %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3ED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Carbono orgánico oxidable (CO)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3F5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5,3 %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3F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Fósforo (P2O5)</a:t>
                      </a:r>
                      <a:endParaRPr lang="es-CO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3ED8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22,8 %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3ED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011" y="5097955"/>
            <a:ext cx="446480" cy="454984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755577" y="5579442"/>
            <a:ext cx="2808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Proporciona la energía necesaria para absorber nutrientes y construir raíces, tallos, hojas, flores y frutos.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067" y="5064946"/>
            <a:ext cx="429334" cy="504000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3606092" y="5579442"/>
            <a:ext cx="26898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Estimula la división celular, mejorando el tamaño de la raíz y su capacidad de absorción de nutrientes.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612" y="5082946"/>
            <a:ext cx="338741" cy="468000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6325824" y="5579442"/>
            <a:ext cx="2278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Estimula la formación de semillas.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6 Marcador de texto"/>
          <p:cNvSpPr txBox="1">
            <a:spLocks/>
          </p:cNvSpPr>
          <p:nvPr/>
        </p:nvSpPr>
        <p:spPr>
          <a:xfrm>
            <a:off x="4572000" y="1052736"/>
            <a:ext cx="3970784" cy="343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CO" sz="2000" b="1" dirty="0">
                <a:solidFill>
                  <a:srgbClr val="0EA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SILCAPHOS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19" y="620688"/>
            <a:ext cx="658858" cy="467870"/>
          </a:xfrm>
          <a:prstGeom prst="rect">
            <a:avLst/>
          </a:prstGeom>
        </p:spPr>
      </p:pic>
      <p:sp>
        <p:nvSpPr>
          <p:cNvPr id="22" name="6 Marcador de texto">
            <a:extLst>
              <a:ext uri="{FF2B5EF4-FFF2-40B4-BE49-F238E27FC236}">
                <a16:creationId xmlns:a16="http://schemas.microsoft.com/office/drawing/2014/main" id="{29109239-015E-48AB-B98F-491AE49075B6}"/>
              </a:ext>
            </a:extLst>
          </p:cNvPr>
          <p:cNvSpPr txBox="1">
            <a:spLocks/>
          </p:cNvSpPr>
          <p:nvPr/>
        </p:nvSpPr>
        <p:spPr>
          <a:xfrm>
            <a:off x="4603968" y="4377311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000"/>
              </a:lnSpc>
              <a:spcBef>
                <a:spcPts val="0"/>
              </a:spcBef>
              <a:buNone/>
            </a:pPr>
            <a:r>
              <a:rPr lang="es-CO" sz="1100" b="1" dirty="0">
                <a:solidFill>
                  <a:srgbClr val="0EA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ORGÁNICO MAYACERT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0EA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10350</a:t>
            </a:r>
          </a:p>
        </p:txBody>
      </p:sp>
      <p:sp>
        <p:nvSpPr>
          <p:cNvPr id="16" name="6 Marcador de texto">
            <a:extLst>
              <a:ext uri="{FF2B5EF4-FFF2-40B4-BE49-F238E27FC236}">
                <a16:creationId xmlns:a16="http://schemas.microsoft.com/office/drawing/2014/main" id="{C9E4209C-D540-4090-AC93-EC6682D8254B}"/>
              </a:ext>
            </a:extLst>
          </p:cNvPr>
          <p:cNvSpPr txBox="1">
            <a:spLocks/>
          </p:cNvSpPr>
          <p:nvPr/>
        </p:nvSpPr>
        <p:spPr>
          <a:xfrm>
            <a:off x="4176038" y="1327217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0EAB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“Energía que se nota”</a:t>
            </a:r>
            <a:endParaRPr lang="es-CO" sz="1600" b="1" i="1" dirty="0">
              <a:solidFill>
                <a:srgbClr val="0EAB5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5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4"/>
          <p:cNvSpPr/>
          <p:nvPr/>
        </p:nvSpPr>
        <p:spPr>
          <a:xfrm>
            <a:off x="-10707" y="0"/>
            <a:ext cx="376933" cy="6858000"/>
          </a:xfrm>
          <a:prstGeom prst="rect">
            <a:avLst/>
          </a:prstGeom>
          <a:solidFill>
            <a:srgbClr val="44B84A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479308"/>
            <a:ext cx="4749892" cy="474989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949577"/>
              </p:ext>
            </p:extLst>
          </p:nvPr>
        </p:nvGraphicFramePr>
        <p:xfrm>
          <a:off x="4766228" y="642387"/>
          <a:ext cx="3466728" cy="388421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567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COMPONENTE NUTRICIONAL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44B84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44B8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Carbono Orgánico Oxidable (CO)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22,72%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Potasio total (K2O)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3,01%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Calcio total (</a:t>
                      </a:r>
                      <a:r>
                        <a:rPr lang="es-ES" sz="1400" b="0" dirty="0" err="1">
                          <a:effectLst/>
                        </a:rPr>
                        <a:t>CaO</a:t>
                      </a:r>
                      <a:r>
                        <a:rPr lang="es-ES" sz="1400" b="0" dirty="0">
                          <a:effectLst/>
                        </a:rPr>
                        <a:t>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2,00%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Magnesio total(</a:t>
                      </a:r>
                      <a:r>
                        <a:rPr lang="es-ES" sz="1400" b="0" dirty="0" err="1">
                          <a:effectLst/>
                        </a:rPr>
                        <a:t>MgO</a:t>
                      </a:r>
                      <a:r>
                        <a:rPr lang="es-ES" sz="1400" b="0" dirty="0">
                          <a:effectLst/>
                        </a:rPr>
                        <a:t>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1,88%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Azufre total (S)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1,01%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>
                          <a:effectLst/>
                        </a:rPr>
                        <a:t>Boro (B)</a:t>
                      </a:r>
                      <a:endParaRPr lang="es-CO" sz="1400" b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1,15%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Cobalto (Co)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0,006%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Cobre (Cu)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0,64%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Hierro (Fe)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1,60%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Manganeso (Mn)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0,24%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Molibdeno (Mo)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0,021%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Silicio total (SiO2)   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BEE8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25,59%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EE8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Zinc (Zn)</a:t>
                      </a:r>
                      <a:endParaRPr lang="es-CO" sz="1400" b="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solidFill>
                      <a:srgbClr val="97D99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2,05%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7D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850" y="5055699"/>
            <a:ext cx="514749" cy="5394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906839" y="5579442"/>
            <a:ext cx="25647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Contiene materia orgánica y nutrientes para conservar la micro vida en     el suelo.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908" y="5100378"/>
            <a:ext cx="415513" cy="45013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3661653" y="5579442"/>
            <a:ext cx="2494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Activa enzimas que participan en múltiples reacciones aumentando los rendimientos.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874" y="5055699"/>
            <a:ext cx="440507" cy="53949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6253816" y="5579442"/>
            <a:ext cx="2278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Aporta silicio de origen vegetal altamente soluble y de fácil asimilación.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1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6 Marcador de texto">
            <a:extLst>
              <a:ext uri="{FF2B5EF4-FFF2-40B4-BE49-F238E27FC236}">
                <a16:creationId xmlns:a16="http://schemas.microsoft.com/office/drawing/2014/main" id="{F3F2BA64-51BF-4244-A7B8-40480D7C946E}"/>
              </a:ext>
            </a:extLst>
          </p:cNvPr>
          <p:cNvSpPr txBox="1">
            <a:spLocks/>
          </p:cNvSpPr>
          <p:nvPr/>
        </p:nvSpPr>
        <p:spPr>
          <a:xfrm>
            <a:off x="4603968" y="4591206"/>
            <a:ext cx="3896141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000"/>
              </a:lnSpc>
              <a:spcBef>
                <a:spcPts val="0"/>
              </a:spcBef>
              <a:buNone/>
            </a:pPr>
            <a:r>
              <a:rPr lang="es-CO" sz="1100" b="1" dirty="0">
                <a:solidFill>
                  <a:srgbClr val="44B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ORGÁNICO MAYACERT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1100" b="1" dirty="0">
                <a:solidFill>
                  <a:srgbClr val="44B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VENTA ICA No. 10742</a:t>
            </a:r>
          </a:p>
        </p:txBody>
      </p:sp>
      <p:sp>
        <p:nvSpPr>
          <p:cNvPr id="15" name="6 Marcador de texto">
            <a:extLst>
              <a:ext uri="{FF2B5EF4-FFF2-40B4-BE49-F238E27FC236}">
                <a16:creationId xmlns:a16="http://schemas.microsoft.com/office/drawing/2014/main" id="{B4AA70BB-00C5-4BE1-93A3-DD87904957A1}"/>
              </a:ext>
            </a:extLst>
          </p:cNvPr>
          <p:cNvSpPr txBox="1">
            <a:spLocks/>
          </p:cNvSpPr>
          <p:nvPr/>
        </p:nvSpPr>
        <p:spPr>
          <a:xfrm>
            <a:off x="187794" y="246036"/>
            <a:ext cx="4752000" cy="343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44B84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“Más equilibrio, más metabolismo,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600" b="1" i="1" dirty="0">
                <a:solidFill>
                  <a:srgbClr val="44B84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más producción”</a:t>
            </a:r>
            <a:endParaRPr lang="es-CO" sz="1600" b="1" i="1" dirty="0">
              <a:solidFill>
                <a:srgbClr val="44B84A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8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8102</TotalTime>
  <Words>2394</Words>
  <Application>Microsoft Office PowerPoint</Application>
  <PresentationFormat>Presentación en pantalla (4:3)</PresentationFormat>
  <Paragraphs>544</Paragraphs>
  <Slides>29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Century Gothic</vt:lpstr>
      <vt:lpstr>Montserrat Medium</vt:lpstr>
      <vt:lpstr>Arial Narrow</vt:lpstr>
      <vt:lpstr>Times New Roman</vt:lpstr>
      <vt:lpstr>Arial</vt:lpstr>
      <vt:lpstr>Helvetica</vt:lpstr>
      <vt:lpstr>Cera Pro</vt:lpstr>
      <vt:lpstr>Montserrat Light</vt:lpstr>
      <vt:lpstr>Calibri</vt:lpstr>
      <vt:lpstr>Tema de Office</vt:lpstr>
      <vt:lpstr>CorelDRAW</vt:lpstr>
      <vt:lpstr>Presentación de PowerPoint</vt:lpstr>
      <vt:lpstr>Líderes en la  Producción de Fertilizantes  Orgánicos</vt:lpstr>
      <vt:lpstr>¿QUIÉNES SOMOS?</vt:lpstr>
      <vt:lpstr>QUÉ HACEMOS?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CUBRIMIENTO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PUBLICIDAD EMPRESAGRO</cp:lastModifiedBy>
  <cp:revision>229</cp:revision>
  <dcterms:created xsi:type="dcterms:W3CDTF">2019-10-02T15:29:35Z</dcterms:created>
  <dcterms:modified xsi:type="dcterms:W3CDTF">2024-01-23T22:10:35Z</dcterms:modified>
</cp:coreProperties>
</file>